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9F5EC3-867D-42F2-AA6E-6FA2F5FA4B21}" type="doc">
      <dgm:prSet loTypeId="urn:microsoft.com/office/officeart/2005/8/layout/default" loCatId="list" qsTypeId="urn:microsoft.com/office/officeart/2005/8/quickstyle/simple5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CB7B76C2-726B-48CB-A518-45ABEB330C6F}">
      <dgm:prSet/>
      <dgm:spPr/>
      <dgm:t>
        <a:bodyPr/>
        <a:lstStyle/>
        <a:p>
          <a:r>
            <a:rPr lang="en-US" dirty="0"/>
            <a:t>¿Que </a:t>
          </a:r>
          <a:r>
            <a:rPr lang="en-US" dirty="0" err="1"/>
            <a:t>pregunta</a:t>
          </a:r>
          <a:r>
            <a:rPr lang="en-US" dirty="0"/>
            <a:t> </a:t>
          </a:r>
          <a:r>
            <a:rPr lang="en-US" dirty="0" err="1"/>
            <a:t>tiene</a:t>
          </a:r>
          <a:r>
            <a:rPr lang="en-US" dirty="0"/>
            <a:t> </a:t>
          </a:r>
          <a:r>
            <a:rPr lang="en-US" dirty="0" err="1"/>
            <a:t>sobre</a:t>
          </a:r>
          <a:r>
            <a:rPr lang="en-US" dirty="0"/>
            <a:t> </a:t>
          </a:r>
          <a:r>
            <a:rPr lang="en-US" dirty="0" err="1"/>
            <a:t>el</a:t>
          </a:r>
          <a:r>
            <a:rPr lang="en-US" dirty="0"/>
            <a:t> </a:t>
          </a:r>
          <a:r>
            <a:rPr lang="en-US" dirty="0" err="1"/>
            <a:t>crecimiento</a:t>
          </a:r>
          <a:r>
            <a:rPr lang="en-US" dirty="0"/>
            <a:t> de </a:t>
          </a:r>
          <a:r>
            <a:rPr lang="en-US" dirty="0" err="1"/>
            <a:t>su</a:t>
          </a:r>
          <a:r>
            <a:rPr lang="en-US" dirty="0"/>
            <a:t> </a:t>
          </a:r>
          <a:r>
            <a:rPr lang="en-US" dirty="0" err="1"/>
            <a:t>niño</a:t>
          </a:r>
          <a:r>
            <a:rPr lang="en-US" dirty="0"/>
            <a:t>/a?</a:t>
          </a:r>
        </a:p>
      </dgm:t>
    </dgm:pt>
    <dgm:pt modelId="{E0D9D041-E724-4202-86D6-8AD5A91FD75A}" type="parTrans" cxnId="{C1D981EF-2EFA-4C28-BCEB-78A18E97584D}">
      <dgm:prSet/>
      <dgm:spPr/>
      <dgm:t>
        <a:bodyPr/>
        <a:lstStyle/>
        <a:p>
          <a:endParaRPr lang="en-US"/>
        </a:p>
      </dgm:t>
    </dgm:pt>
    <dgm:pt modelId="{1C155BC1-FC4F-481E-837E-120ABF59A9FA}" type="sibTrans" cxnId="{C1D981EF-2EFA-4C28-BCEB-78A18E97584D}">
      <dgm:prSet/>
      <dgm:spPr/>
      <dgm:t>
        <a:bodyPr/>
        <a:lstStyle/>
        <a:p>
          <a:endParaRPr lang="en-US"/>
        </a:p>
      </dgm:t>
    </dgm:pt>
    <dgm:pt modelId="{DE2802D5-AF99-48CA-9DAE-8B81683B5A41}">
      <dgm:prSet/>
      <dgm:spPr/>
      <dgm:t>
        <a:bodyPr/>
        <a:lstStyle/>
        <a:p>
          <a:r>
            <a:rPr lang="en-US"/>
            <a:t>¿Que le gustaria aprender en la sesion de hoy?</a:t>
          </a:r>
        </a:p>
      </dgm:t>
    </dgm:pt>
    <dgm:pt modelId="{49421688-3B49-4E85-A4C5-2FD22FBE8BE6}" type="parTrans" cxnId="{AC4E7F58-EABD-43F1-B448-1757F933AE85}">
      <dgm:prSet/>
      <dgm:spPr/>
      <dgm:t>
        <a:bodyPr/>
        <a:lstStyle/>
        <a:p>
          <a:endParaRPr lang="en-US"/>
        </a:p>
      </dgm:t>
    </dgm:pt>
    <dgm:pt modelId="{E4CAF684-022B-410B-AAF5-14F21FA5C1AF}" type="sibTrans" cxnId="{AC4E7F58-EABD-43F1-B448-1757F933AE85}">
      <dgm:prSet/>
      <dgm:spPr/>
      <dgm:t>
        <a:bodyPr/>
        <a:lstStyle/>
        <a:p>
          <a:endParaRPr lang="en-US"/>
        </a:p>
      </dgm:t>
    </dgm:pt>
    <dgm:pt modelId="{742E4E06-FD31-4196-9651-54C6530E7C8A}">
      <dgm:prSet/>
      <dgm:spPr/>
      <dgm:t>
        <a:bodyPr/>
        <a:lstStyle/>
        <a:p>
          <a:r>
            <a:rPr lang="en-US"/>
            <a:t>¿Usted recuerda alguna memoria de su niñez?</a:t>
          </a:r>
        </a:p>
      </dgm:t>
    </dgm:pt>
    <dgm:pt modelId="{A3803048-B45F-4687-8C13-0DC0D3D5EDEF}" type="parTrans" cxnId="{5BDA4349-6C5B-47EC-8D04-65F8B5832214}">
      <dgm:prSet/>
      <dgm:spPr/>
      <dgm:t>
        <a:bodyPr/>
        <a:lstStyle/>
        <a:p>
          <a:endParaRPr lang="en-US"/>
        </a:p>
      </dgm:t>
    </dgm:pt>
    <dgm:pt modelId="{E9EF5B59-BEEB-4DCD-9921-96DEC8C8949C}" type="sibTrans" cxnId="{5BDA4349-6C5B-47EC-8D04-65F8B5832214}">
      <dgm:prSet/>
      <dgm:spPr/>
      <dgm:t>
        <a:bodyPr/>
        <a:lstStyle/>
        <a:p>
          <a:endParaRPr lang="en-US"/>
        </a:p>
      </dgm:t>
    </dgm:pt>
    <dgm:pt modelId="{E9F92479-3105-43E3-AB0E-C43B7E1EA31B}" type="pres">
      <dgm:prSet presAssocID="{569F5EC3-867D-42F2-AA6E-6FA2F5FA4B21}" presName="diagram" presStyleCnt="0">
        <dgm:presLayoutVars>
          <dgm:dir/>
          <dgm:resizeHandles val="exact"/>
        </dgm:presLayoutVars>
      </dgm:prSet>
      <dgm:spPr/>
    </dgm:pt>
    <dgm:pt modelId="{2F62E756-F76F-4435-AC9F-C5BF901B7E5C}" type="pres">
      <dgm:prSet presAssocID="{CB7B76C2-726B-48CB-A518-45ABEB330C6F}" presName="node" presStyleLbl="node1" presStyleIdx="0" presStyleCnt="3">
        <dgm:presLayoutVars>
          <dgm:bulletEnabled val="1"/>
        </dgm:presLayoutVars>
      </dgm:prSet>
      <dgm:spPr/>
    </dgm:pt>
    <dgm:pt modelId="{C786C2A1-7A9F-4A89-A71B-09FEF1BE9677}" type="pres">
      <dgm:prSet presAssocID="{1C155BC1-FC4F-481E-837E-120ABF59A9FA}" presName="sibTrans" presStyleCnt="0"/>
      <dgm:spPr/>
    </dgm:pt>
    <dgm:pt modelId="{5F9A47AA-5805-43CE-B01F-7144991699E0}" type="pres">
      <dgm:prSet presAssocID="{DE2802D5-AF99-48CA-9DAE-8B81683B5A41}" presName="node" presStyleLbl="node1" presStyleIdx="1" presStyleCnt="3">
        <dgm:presLayoutVars>
          <dgm:bulletEnabled val="1"/>
        </dgm:presLayoutVars>
      </dgm:prSet>
      <dgm:spPr/>
    </dgm:pt>
    <dgm:pt modelId="{B9498374-9007-4D03-849C-B6235D5D4B04}" type="pres">
      <dgm:prSet presAssocID="{E4CAF684-022B-410B-AAF5-14F21FA5C1AF}" presName="sibTrans" presStyleCnt="0"/>
      <dgm:spPr/>
    </dgm:pt>
    <dgm:pt modelId="{8A928642-410F-4DDC-948A-74B90F567DA1}" type="pres">
      <dgm:prSet presAssocID="{742E4E06-FD31-4196-9651-54C6530E7C8A}" presName="node" presStyleLbl="node1" presStyleIdx="2" presStyleCnt="3">
        <dgm:presLayoutVars>
          <dgm:bulletEnabled val="1"/>
        </dgm:presLayoutVars>
      </dgm:prSet>
      <dgm:spPr/>
    </dgm:pt>
  </dgm:ptLst>
  <dgm:cxnLst>
    <dgm:cxn modelId="{E82F231B-9020-49D9-98BB-4291B152DA93}" type="presOf" srcId="{CB7B76C2-726B-48CB-A518-45ABEB330C6F}" destId="{2F62E756-F76F-4435-AC9F-C5BF901B7E5C}" srcOrd="0" destOrd="0" presId="urn:microsoft.com/office/officeart/2005/8/layout/default"/>
    <dgm:cxn modelId="{41970F1C-469C-4920-B256-8A77B146BADD}" type="presOf" srcId="{DE2802D5-AF99-48CA-9DAE-8B81683B5A41}" destId="{5F9A47AA-5805-43CE-B01F-7144991699E0}" srcOrd="0" destOrd="0" presId="urn:microsoft.com/office/officeart/2005/8/layout/default"/>
    <dgm:cxn modelId="{E3ABD064-25AA-4C34-8398-49D8A31C3AC9}" type="presOf" srcId="{742E4E06-FD31-4196-9651-54C6530E7C8A}" destId="{8A928642-410F-4DDC-948A-74B90F567DA1}" srcOrd="0" destOrd="0" presId="urn:microsoft.com/office/officeart/2005/8/layout/default"/>
    <dgm:cxn modelId="{5BDA4349-6C5B-47EC-8D04-65F8B5832214}" srcId="{569F5EC3-867D-42F2-AA6E-6FA2F5FA4B21}" destId="{742E4E06-FD31-4196-9651-54C6530E7C8A}" srcOrd="2" destOrd="0" parTransId="{A3803048-B45F-4687-8C13-0DC0D3D5EDEF}" sibTransId="{E9EF5B59-BEEB-4DCD-9921-96DEC8C8949C}"/>
    <dgm:cxn modelId="{AC4E7F58-EABD-43F1-B448-1757F933AE85}" srcId="{569F5EC3-867D-42F2-AA6E-6FA2F5FA4B21}" destId="{DE2802D5-AF99-48CA-9DAE-8B81683B5A41}" srcOrd="1" destOrd="0" parTransId="{49421688-3B49-4E85-A4C5-2FD22FBE8BE6}" sibTransId="{E4CAF684-022B-410B-AAF5-14F21FA5C1AF}"/>
    <dgm:cxn modelId="{C1D981EF-2EFA-4C28-BCEB-78A18E97584D}" srcId="{569F5EC3-867D-42F2-AA6E-6FA2F5FA4B21}" destId="{CB7B76C2-726B-48CB-A518-45ABEB330C6F}" srcOrd="0" destOrd="0" parTransId="{E0D9D041-E724-4202-86D6-8AD5A91FD75A}" sibTransId="{1C155BC1-FC4F-481E-837E-120ABF59A9FA}"/>
    <dgm:cxn modelId="{00857DF5-0E8B-4A01-9087-1124FD44074A}" type="presOf" srcId="{569F5EC3-867D-42F2-AA6E-6FA2F5FA4B21}" destId="{E9F92479-3105-43E3-AB0E-C43B7E1EA31B}" srcOrd="0" destOrd="0" presId="urn:microsoft.com/office/officeart/2005/8/layout/default"/>
    <dgm:cxn modelId="{DA45E032-3209-4B32-877C-D37EBA821836}" type="presParOf" srcId="{E9F92479-3105-43E3-AB0E-C43B7E1EA31B}" destId="{2F62E756-F76F-4435-AC9F-C5BF901B7E5C}" srcOrd="0" destOrd="0" presId="urn:microsoft.com/office/officeart/2005/8/layout/default"/>
    <dgm:cxn modelId="{B563E344-8523-45FA-8E46-783C655863BD}" type="presParOf" srcId="{E9F92479-3105-43E3-AB0E-C43B7E1EA31B}" destId="{C786C2A1-7A9F-4A89-A71B-09FEF1BE9677}" srcOrd="1" destOrd="0" presId="urn:microsoft.com/office/officeart/2005/8/layout/default"/>
    <dgm:cxn modelId="{BB28EB4F-036E-4C5F-9B47-0570291AD5BB}" type="presParOf" srcId="{E9F92479-3105-43E3-AB0E-C43B7E1EA31B}" destId="{5F9A47AA-5805-43CE-B01F-7144991699E0}" srcOrd="2" destOrd="0" presId="urn:microsoft.com/office/officeart/2005/8/layout/default"/>
    <dgm:cxn modelId="{5AD20479-CBF8-4681-B6C2-C80E0C1F6C49}" type="presParOf" srcId="{E9F92479-3105-43E3-AB0E-C43B7E1EA31B}" destId="{B9498374-9007-4D03-849C-B6235D5D4B04}" srcOrd="3" destOrd="0" presId="urn:microsoft.com/office/officeart/2005/8/layout/default"/>
    <dgm:cxn modelId="{49EBFF84-1113-4BC7-A476-87C1F5EF7529}" type="presParOf" srcId="{E9F92479-3105-43E3-AB0E-C43B7E1EA31B}" destId="{8A928642-410F-4DDC-948A-74B90F567DA1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62E756-F76F-4435-AC9F-C5BF901B7E5C}">
      <dsp:nvSpPr>
        <dsp:cNvPr id="0" name=""/>
        <dsp:cNvSpPr/>
      </dsp:nvSpPr>
      <dsp:spPr>
        <a:xfrm>
          <a:off x="588" y="282739"/>
          <a:ext cx="2294148" cy="137648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¿Que </a:t>
          </a:r>
          <a:r>
            <a:rPr lang="en-US" sz="2100" kern="1200" dirty="0" err="1"/>
            <a:t>pregunta</a:t>
          </a:r>
          <a:r>
            <a:rPr lang="en-US" sz="2100" kern="1200" dirty="0"/>
            <a:t> </a:t>
          </a:r>
          <a:r>
            <a:rPr lang="en-US" sz="2100" kern="1200" dirty="0" err="1"/>
            <a:t>tiene</a:t>
          </a:r>
          <a:r>
            <a:rPr lang="en-US" sz="2100" kern="1200" dirty="0"/>
            <a:t> </a:t>
          </a:r>
          <a:r>
            <a:rPr lang="en-US" sz="2100" kern="1200" dirty="0" err="1"/>
            <a:t>sobre</a:t>
          </a:r>
          <a:r>
            <a:rPr lang="en-US" sz="2100" kern="1200" dirty="0"/>
            <a:t> </a:t>
          </a:r>
          <a:r>
            <a:rPr lang="en-US" sz="2100" kern="1200" dirty="0" err="1"/>
            <a:t>el</a:t>
          </a:r>
          <a:r>
            <a:rPr lang="en-US" sz="2100" kern="1200" dirty="0"/>
            <a:t> </a:t>
          </a:r>
          <a:r>
            <a:rPr lang="en-US" sz="2100" kern="1200" dirty="0" err="1"/>
            <a:t>crecimiento</a:t>
          </a:r>
          <a:r>
            <a:rPr lang="en-US" sz="2100" kern="1200" dirty="0"/>
            <a:t> de </a:t>
          </a:r>
          <a:r>
            <a:rPr lang="en-US" sz="2100" kern="1200" dirty="0" err="1"/>
            <a:t>su</a:t>
          </a:r>
          <a:r>
            <a:rPr lang="en-US" sz="2100" kern="1200" dirty="0"/>
            <a:t> </a:t>
          </a:r>
          <a:r>
            <a:rPr lang="en-US" sz="2100" kern="1200" dirty="0" err="1"/>
            <a:t>niño</a:t>
          </a:r>
          <a:r>
            <a:rPr lang="en-US" sz="2100" kern="1200" dirty="0"/>
            <a:t>/a?</a:t>
          </a:r>
        </a:p>
      </dsp:txBody>
      <dsp:txXfrm>
        <a:off x="588" y="282739"/>
        <a:ext cx="2294148" cy="1376489"/>
      </dsp:txXfrm>
    </dsp:sp>
    <dsp:sp modelId="{5F9A47AA-5805-43CE-B01F-7144991699E0}">
      <dsp:nvSpPr>
        <dsp:cNvPr id="0" name=""/>
        <dsp:cNvSpPr/>
      </dsp:nvSpPr>
      <dsp:spPr>
        <a:xfrm>
          <a:off x="2524151" y="282739"/>
          <a:ext cx="2294148" cy="137648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¿Que le gustaria aprender en la sesion de hoy?</a:t>
          </a:r>
        </a:p>
      </dsp:txBody>
      <dsp:txXfrm>
        <a:off x="2524151" y="282739"/>
        <a:ext cx="2294148" cy="1376489"/>
      </dsp:txXfrm>
    </dsp:sp>
    <dsp:sp modelId="{8A928642-410F-4DDC-948A-74B90F567DA1}">
      <dsp:nvSpPr>
        <dsp:cNvPr id="0" name=""/>
        <dsp:cNvSpPr/>
      </dsp:nvSpPr>
      <dsp:spPr>
        <a:xfrm>
          <a:off x="1262369" y="1888643"/>
          <a:ext cx="2294148" cy="137648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¿Usted recuerda alguna memoria de su niñez?</a:t>
          </a:r>
        </a:p>
      </dsp:txBody>
      <dsp:txXfrm>
        <a:off x="1262369" y="1888643"/>
        <a:ext cx="2294148" cy="13764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AA1E9-5F61-C807-2F0E-ED45CDAA86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91637B-6113-D3F6-3D8D-0862ACCE1D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EF860C-3D31-0410-D75B-FD6A455C9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F450-B07D-4669-A16C-9D5358092434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105E74-E0EF-8D13-CC40-371EFF998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DD1E4-596D-73A0-CD24-CFE9C3B46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FDBB-9B50-4599-A963-A29A39AC8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037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AE3EB-8DC4-D08B-3E21-142ACCBE8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D5BA67-FFBA-AF74-9A05-0B8FBC20A2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F07D87-0CE3-21C7-AAB5-C048F9FE3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F450-B07D-4669-A16C-9D5358092434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53D677-7D24-B0EA-731E-9436BF1A5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ADB166-F232-8A8A-0777-72D43899E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FDBB-9B50-4599-A963-A29A39AC8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642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AD853F-2088-E230-5CC9-79A29B9B1A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7B28B2-28E0-7CB0-1C9B-B33B520740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D0974A-82D6-1967-6CC9-9F93EE136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F450-B07D-4669-A16C-9D5358092434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7B807E-7648-FB0F-6EFD-9512BA0D2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C84238-7BFF-26B4-7FF0-ECB3F82BF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FDBB-9B50-4599-A963-A29A39AC8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835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B5DF7-A7A8-C998-1EC9-38B7E1C01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B5C2ED-5ADF-2263-F19A-C795117048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9EC34E-C74A-4918-F0AE-783C236D5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F450-B07D-4669-A16C-9D5358092434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DF5833-295F-5074-25D6-F80A7ED58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4B5D3A-DF00-CCA3-06CB-0FB7ADFE5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FDBB-9B50-4599-A963-A29A39AC8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939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83D67-D766-6212-2DE0-683AE4CDC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B812EF-0663-B482-4031-69B1FAFCE7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116AD2-6FC5-6E40-324F-8A427D81B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F450-B07D-4669-A16C-9D5358092434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E56B96-37CA-42EF-4D5D-46E428C7C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0936AD-C940-A3DA-6F07-76C4B8F61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FDBB-9B50-4599-A963-A29A39AC8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123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38D1E-7E18-42F4-8ED7-07FDB6BBA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6E15B1-AD0B-EF9F-DACC-CD10C4D317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D6E8AF-8E4B-6D3A-E78C-62F8220B3A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113C0F-89CB-D977-1827-F0213C659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F450-B07D-4669-A16C-9D5358092434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CC8D7B-06B9-7512-99D1-E24E4008A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4E37C9-E057-1383-A44E-464117E6C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FDBB-9B50-4599-A963-A29A39AC8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398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FD478-15EB-E8B5-AAAF-8AD725C39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BAE67C-4183-41C0-3329-653E15DC5F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DE8706-0B3F-C411-EEAA-AD4F94DA7F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41FD86-D4A8-675D-B0BB-77F2EAEFE9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2239F9-7347-3C97-C25C-29E2331808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76020A-1E72-22FA-9EA7-593DBF949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F450-B07D-4669-A16C-9D5358092434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9AEF3E-30DA-83C3-B17B-B73DE84F7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74AA6C-73E8-D954-00DC-294304FC4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FDBB-9B50-4599-A963-A29A39AC8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811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EDC4C-883D-AB75-2713-0D5CE4E72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ADB260-FF6E-FEF3-5D6B-67F38C91C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F450-B07D-4669-A16C-9D5358092434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5BC487-582E-3B3D-CF0D-E0AA90B48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EB8526-3CDA-C03C-CE5C-0B9AEDA21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FDBB-9B50-4599-A963-A29A39AC8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21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DD6F29-023C-17A7-967F-9112AB712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F450-B07D-4669-A16C-9D5358092434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00333C-35B2-00AC-511B-8A6519C76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A31092-01A0-41B1-71C2-BA1FA42E8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FDBB-9B50-4599-A963-A29A39AC8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262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F088B-3969-D459-27C9-AE5FEAB02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23828D-37D6-328D-90E2-A2F750C281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3899AC-C2EF-F273-1D63-A28192891E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1B6E8D-8991-D855-01D2-87A5F5267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F450-B07D-4669-A16C-9D5358092434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39BBC3-7252-B8DA-C78E-31A60478A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97C61A-2866-6BC9-A26A-5F7DC13B3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FDBB-9B50-4599-A963-A29A39AC8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461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46CC0-F339-570C-5D37-08F8EDB6B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8FE4C3-3501-87B9-38FD-E458165E8D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90770C-BC0C-1238-D75E-ADC570BDA8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70961D-3872-D87D-E573-32B1B0C9A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F450-B07D-4669-A16C-9D5358092434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379A2C-7AE8-8CC6-E1AF-242174CD0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A714E1-5C08-CB0E-D085-385D791DF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FDBB-9B50-4599-A963-A29A39AC8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324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A3E03F-E1A9-05C0-6DE1-B113F0AFD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35672C-06D7-D6C5-0D27-7B98D1DC8C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1C8EFB-0F07-63AF-BC2F-6E556F73DF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DF450-B07D-4669-A16C-9D5358092434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F851EE-2EC1-D6A5-18C5-C4CE6FE800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BCCFF-0F3F-B5AF-3CE9-59D712C88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1FDBB-9B50-4599-A963-A29A39AC8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364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7" Type="http://schemas.openxmlformats.org/officeDocument/2006/relationships/image" Target="../media/image32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jpeg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B9D7E975-9161-4F2D-AC53-69E1912F6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E5A3873-BB5C-7AAB-ABBC-EC45D39C1EF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7" b="5730"/>
          <a:stretch/>
        </p:blipFill>
        <p:spPr bwMode="auto">
          <a:xfrm>
            <a:off x="621675" y="623275"/>
            <a:ext cx="4032621" cy="5607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Right Triangle 1032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463E6235-1649-4B47-9862-4026FC473B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64989" y="623275"/>
            <a:ext cx="6581837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A860E0-54C4-74A4-9541-1E322D5F1E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50209" y="1056640"/>
            <a:ext cx="5799947" cy="3494398"/>
          </a:xfrm>
        </p:spPr>
        <p:txBody>
          <a:bodyPr anchor="b">
            <a:normAutofit/>
          </a:bodyPr>
          <a:lstStyle/>
          <a:p>
            <a:pPr algn="l"/>
            <a:r>
              <a:rPr lang="en-US" sz="8000" dirty="0"/>
              <a:t>Treehouse </a:t>
            </a:r>
            <a:r>
              <a:rPr lang="en-US" sz="3600" dirty="0"/>
              <a:t>(</a:t>
            </a:r>
            <a:r>
              <a:rPr lang="en-US" sz="3600" dirty="0" err="1"/>
              <a:t>Telemedicina</a:t>
            </a:r>
            <a:r>
              <a:rPr lang="en-US" sz="3600" dirty="0"/>
              <a:t>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A64CB9-D1FF-3AE5-DD3D-EE75F7FD9C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50210" y="4582814"/>
            <a:ext cx="4041454" cy="1648343"/>
          </a:xfrm>
        </p:spPr>
        <p:txBody>
          <a:bodyPr anchor="t">
            <a:normAutofit lnSpcReduction="10000"/>
          </a:bodyPr>
          <a:lstStyle/>
          <a:p>
            <a:pPr algn="l"/>
            <a:r>
              <a:rPr lang="en-US" dirty="0"/>
              <a:t>By: Dr. Mari Iturbe-Ortiz</a:t>
            </a:r>
          </a:p>
          <a:p>
            <a:pPr algn="l"/>
            <a:r>
              <a:rPr lang="en-US" dirty="0"/>
              <a:t>Maryland Chapter American Academy of Pediatrics</a:t>
            </a:r>
          </a:p>
          <a:p>
            <a:pPr algn="l"/>
            <a:r>
              <a:rPr lang="en-US" dirty="0"/>
              <a:t>April 2023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3443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81C4A-7FF7-4F72-92B5-1E0D385C6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961" y="176301"/>
            <a:ext cx="10515600" cy="1029779"/>
          </a:xfrm>
        </p:spPr>
        <p:txBody>
          <a:bodyPr/>
          <a:lstStyle/>
          <a:p>
            <a:pPr algn="ctr"/>
            <a:r>
              <a:rPr lang="en-US" dirty="0"/>
              <a:t>¿Que </a:t>
            </a:r>
            <a:r>
              <a:rPr lang="en-US" dirty="0" err="1"/>
              <a:t>esta</a:t>
            </a:r>
            <a:r>
              <a:rPr lang="en-US" dirty="0"/>
              <a:t> </a:t>
            </a:r>
            <a:r>
              <a:rPr lang="en-US" dirty="0" err="1"/>
              <a:t>pasando</a:t>
            </a:r>
            <a:r>
              <a:rPr lang="en-US" dirty="0"/>
              <a:t>? </a:t>
            </a:r>
          </a:p>
        </p:txBody>
      </p:sp>
      <p:pic>
        <p:nvPicPr>
          <p:cNvPr id="9220" name="Picture 4" descr="Baby toys from birth to six months - BabyCentre UK">
            <a:extLst>
              <a:ext uri="{FF2B5EF4-FFF2-40B4-BE49-F238E27FC236}">
                <a16:creationId xmlns:a16="http://schemas.microsoft.com/office/drawing/2014/main" id="{C0EA4C39-A3F4-FBE0-26C9-F5CE46585D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8" y="1536303"/>
            <a:ext cx="2905125" cy="157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4" name="Picture 8" descr="Baby Toys Parents Will Have Fun Playing With">
            <a:extLst>
              <a:ext uri="{FF2B5EF4-FFF2-40B4-BE49-F238E27FC236}">
                <a16:creationId xmlns:a16="http://schemas.microsoft.com/office/drawing/2014/main" id="{1330C83C-1CA2-D555-53DE-DB5311CDC6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2711" y="2040431"/>
            <a:ext cx="2047875" cy="222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6" name="Picture 10" descr="Best Toys for a 1-Year-Old – Happiest Baby">
            <a:extLst>
              <a:ext uri="{FF2B5EF4-FFF2-40B4-BE49-F238E27FC236}">
                <a16:creationId xmlns:a16="http://schemas.microsoft.com/office/drawing/2014/main" id="{C456A68B-087F-4FA6-9CCE-809815103F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8584" y="3533967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8" name="Picture 12" descr="Why a Realistic Interactive Baby Doll is the Perfect Christmas Present |  Play Like Mum">
            <a:extLst>
              <a:ext uri="{FF2B5EF4-FFF2-40B4-BE49-F238E27FC236}">
                <a16:creationId xmlns:a16="http://schemas.microsoft.com/office/drawing/2014/main" id="{4F235183-815B-4750-68C8-7F5067BDCC8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7031" y="3812812"/>
            <a:ext cx="2381250" cy="192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3B63107-E21F-5A0E-E0C3-1807F71D6CA2}"/>
              </a:ext>
            </a:extLst>
          </p:cNvPr>
          <p:cNvSpPr txBox="1"/>
          <p:nvPr/>
        </p:nvSpPr>
        <p:spPr>
          <a:xfrm>
            <a:off x="372862" y="3302493"/>
            <a:ext cx="2494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Hace</a:t>
            </a:r>
            <a:r>
              <a:rPr lang="en-US" dirty="0"/>
              <a:t> “con”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objetos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7631E3-846F-AD67-C10B-714CA1780221}"/>
              </a:ext>
            </a:extLst>
          </p:cNvPr>
          <p:cNvSpPr txBox="1"/>
          <p:nvPr/>
        </p:nvSpPr>
        <p:spPr>
          <a:xfrm>
            <a:off x="3568823" y="4405505"/>
            <a:ext cx="2121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Hace</a:t>
            </a:r>
            <a:r>
              <a:rPr lang="en-US" dirty="0"/>
              <a:t> “a”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objetos</a:t>
            </a:r>
            <a:r>
              <a:rPr lang="en-US" dirty="0"/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F5F092C-1615-2D58-D5F6-AE34290EBF22}"/>
              </a:ext>
            </a:extLst>
          </p:cNvPr>
          <p:cNvSpPr txBox="1"/>
          <p:nvPr/>
        </p:nvSpPr>
        <p:spPr>
          <a:xfrm>
            <a:off x="9658905" y="5736862"/>
            <a:ext cx="1766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Juego</a:t>
            </a:r>
            <a:r>
              <a:rPr lang="en-US" dirty="0"/>
              <a:t> </a:t>
            </a:r>
            <a:r>
              <a:rPr lang="en-US" dirty="0" err="1"/>
              <a:t>imaginario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B33858F-9D0C-E431-C26E-3B5AB5ED6493}"/>
              </a:ext>
            </a:extLst>
          </p:cNvPr>
          <p:cNvSpPr txBox="1"/>
          <p:nvPr/>
        </p:nvSpPr>
        <p:spPr>
          <a:xfrm>
            <a:off x="6037646" y="5277042"/>
            <a:ext cx="2381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Objetos</a:t>
            </a:r>
            <a:r>
              <a:rPr lang="en-US" dirty="0"/>
              <a:t> </a:t>
            </a:r>
            <a:r>
              <a:rPr lang="en-US" dirty="0" err="1"/>
              <a:t>tienen</a:t>
            </a:r>
            <a:r>
              <a:rPr lang="en-US" dirty="0"/>
              <a:t> </a:t>
            </a:r>
            <a:r>
              <a:rPr lang="en-US" dirty="0" err="1"/>
              <a:t>funcion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4A002B7-68A3-8E21-322E-F975FABD76B6}"/>
              </a:ext>
            </a:extLst>
          </p:cNvPr>
          <p:cNvSpPr txBox="1"/>
          <p:nvPr/>
        </p:nvSpPr>
        <p:spPr>
          <a:xfrm>
            <a:off x="1114032" y="1166971"/>
            <a:ext cx="1012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Bebes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78854F-A452-2F41-25D4-8609CCA93AEC}"/>
              </a:ext>
            </a:extLst>
          </p:cNvPr>
          <p:cNvSpPr txBox="1"/>
          <p:nvPr/>
        </p:nvSpPr>
        <p:spPr>
          <a:xfrm>
            <a:off x="4065973" y="1713390"/>
            <a:ext cx="1216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Infante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D8B7516-F82A-5919-875A-4F8206964632}"/>
              </a:ext>
            </a:extLst>
          </p:cNvPr>
          <p:cNvSpPr txBox="1"/>
          <p:nvPr/>
        </p:nvSpPr>
        <p:spPr>
          <a:xfrm>
            <a:off x="6278176" y="3059668"/>
            <a:ext cx="1900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Niño/a </a:t>
            </a:r>
            <a:r>
              <a:rPr lang="en-US" dirty="0" err="1"/>
              <a:t>pequeño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489398E-9014-CBED-D06F-292685C091E1}"/>
              </a:ext>
            </a:extLst>
          </p:cNvPr>
          <p:cNvSpPr txBox="1"/>
          <p:nvPr/>
        </p:nvSpPr>
        <p:spPr>
          <a:xfrm>
            <a:off x="213248" y="4405504"/>
            <a:ext cx="342946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/>
              <a:t>Estimular</a:t>
            </a:r>
            <a:r>
              <a:rPr lang="en-US" sz="2400" b="1" dirty="0"/>
              <a:t>: </a:t>
            </a:r>
            <a:r>
              <a:rPr lang="en-US" sz="2400" b="1" dirty="0" err="1"/>
              <a:t>Jugar</a:t>
            </a:r>
            <a:r>
              <a:rPr lang="en-US" sz="2400" b="1" dirty="0"/>
              <a:t> y </a:t>
            </a:r>
            <a:r>
              <a:rPr lang="en-US" sz="2400" b="1" dirty="0" err="1"/>
              <a:t>aprender</a:t>
            </a:r>
            <a:endParaRPr lang="en-US" sz="2400" b="1" dirty="0"/>
          </a:p>
          <a:p>
            <a:r>
              <a:rPr lang="en-US" sz="2400" dirty="0"/>
              <a:t>¿</a:t>
            </a:r>
            <a:r>
              <a:rPr lang="en-US" sz="2400" dirty="0" err="1"/>
              <a:t>Donde</a:t>
            </a:r>
            <a:r>
              <a:rPr lang="en-US" sz="2400" dirty="0"/>
              <a:t> </a:t>
            </a:r>
            <a:r>
              <a:rPr lang="en-US" sz="2400" dirty="0" err="1"/>
              <a:t>esta</a:t>
            </a:r>
            <a:r>
              <a:rPr lang="en-US" sz="2400" dirty="0"/>
              <a:t>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/>
              <a:t>niño</a:t>
            </a:r>
            <a:r>
              <a:rPr lang="en-US" sz="2400" dirty="0"/>
              <a:t>/a?</a:t>
            </a:r>
          </a:p>
          <a:p>
            <a:r>
              <a:rPr lang="en-US" sz="2400" dirty="0"/>
              <a:t>¿Como </a:t>
            </a:r>
            <a:r>
              <a:rPr lang="en-US" sz="2400" dirty="0" err="1"/>
              <a:t>puede</a:t>
            </a:r>
            <a:r>
              <a:rPr lang="en-US" sz="2400" dirty="0"/>
              <a:t> </a:t>
            </a:r>
            <a:r>
              <a:rPr lang="en-US" sz="2400" dirty="0" err="1"/>
              <a:t>jugar</a:t>
            </a:r>
            <a:r>
              <a:rPr lang="en-US" sz="2400" dirty="0"/>
              <a:t> con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/>
              <a:t>niño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los</a:t>
            </a:r>
            <a:r>
              <a:rPr lang="en-US" sz="2400" dirty="0"/>
              <a:t> </a:t>
            </a:r>
            <a:r>
              <a:rPr lang="en-US" sz="2400" dirty="0" err="1"/>
              <a:t>proximos</a:t>
            </a:r>
            <a:r>
              <a:rPr lang="en-US" sz="2400" dirty="0"/>
              <a:t> meses?</a:t>
            </a:r>
          </a:p>
        </p:txBody>
      </p:sp>
    </p:spTree>
    <p:extLst>
      <p:ext uri="{BB962C8B-B14F-4D97-AF65-F5344CB8AC3E}">
        <p14:creationId xmlns:p14="http://schemas.microsoft.com/office/powerpoint/2010/main" val="87669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291" name="Rectangle 11287">
            <a:extLst>
              <a:ext uri="{FF2B5EF4-FFF2-40B4-BE49-F238E27FC236}">
                <a16:creationId xmlns:a16="http://schemas.microsoft.com/office/drawing/2014/main" id="{6804CCDD-88C7-4B43-A381-F2D8DAF62B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5CBA2F-B278-209C-1807-5DD3F84C3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365124"/>
            <a:ext cx="5221224" cy="2066544"/>
          </a:xfrm>
        </p:spPr>
        <p:txBody>
          <a:bodyPr anchor="b">
            <a:normAutofit/>
          </a:bodyPr>
          <a:lstStyle/>
          <a:p>
            <a:r>
              <a:rPr lang="en-US" sz="5400" dirty="0" err="1">
                <a:latin typeface="+mn-lt"/>
              </a:rPr>
              <a:t>Estimular</a:t>
            </a:r>
            <a:endParaRPr lang="en-US" sz="5400" dirty="0">
              <a:latin typeface="+mn-lt"/>
            </a:endParaRPr>
          </a:p>
        </p:txBody>
      </p:sp>
      <p:pic>
        <p:nvPicPr>
          <p:cNvPr id="11268" name="Picture 4" descr="Singing to your baby is great for their brain development, says new study -  Bump Birth Baby UK">
            <a:extLst>
              <a:ext uri="{FF2B5EF4-FFF2-40B4-BE49-F238E27FC236}">
                <a16:creationId xmlns:a16="http://schemas.microsoft.com/office/drawing/2014/main" id="{4C48EC0F-BEAF-9C51-F756-6D697C80F60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40" r="20491" b="3"/>
          <a:stretch/>
        </p:blipFill>
        <p:spPr bwMode="auto">
          <a:xfrm>
            <a:off x="6394317" y="4"/>
            <a:ext cx="2757736" cy="2524633"/>
          </a:xfrm>
          <a:custGeom>
            <a:avLst/>
            <a:gdLst/>
            <a:ahLst/>
            <a:cxnLst/>
            <a:rect l="l" t="t" r="r" b="b"/>
            <a:pathLst>
              <a:path w="2757736" h="2524633">
                <a:moveTo>
                  <a:pt x="21123" y="0"/>
                </a:moveTo>
                <a:lnTo>
                  <a:pt x="2731055" y="0"/>
                </a:lnTo>
                <a:lnTo>
                  <a:pt x="2730838" y="5093"/>
                </a:lnTo>
                <a:cubicBezTo>
                  <a:pt x="2730487" y="45377"/>
                  <a:pt x="2732295" y="85646"/>
                  <a:pt x="2738658" y="125789"/>
                </a:cubicBezTo>
                <a:cubicBezTo>
                  <a:pt x="2756621" y="238377"/>
                  <a:pt x="2761924" y="352450"/>
                  <a:pt x="2754463" y="466085"/>
                </a:cubicBezTo>
                <a:cubicBezTo>
                  <a:pt x="2744150" y="620982"/>
                  <a:pt x="2730085" y="775628"/>
                  <a:pt x="2725799" y="930904"/>
                </a:cubicBezTo>
                <a:cubicBezTo>
                  <a:pt x="2721780" y="1082146"/>
                  <a:pt x="2734774" y="1233389"/>
                  <a:pt x="2744685" y="1383875"/>
                </a:cubicBezTo>
                <a:cubicBezTo>
                  <a:pt x="2759152" y="1603429"/>
                  <a:pt x="2748838" y="1823108"/>
                  <a:pt x="2739863" y="2042788"/>
                </a:cubicBezTo>
                <a:cubicBezTo>
                  <a:pt x="2736448" y="2125925"/>
                  <a:pt x="2737930" y="2209061"/>
                  <a:pt x="2740205" y="2292197"/>
                </a:cubicBezTo>
                <a:lnTo>
                  <a:pt x="2744484" y="2501376"/>
                </a:lnTo>
                <a:lnTo>
                  <a:pt x="2513574" y="2517337"/>
                </a:lnTo>
                <a:cubicBezTo>
                  <a:pt x="2415696" y="2521959"/>
                  <a:pt x="2317754" y="2524358"/>
                  <a:pt x="2219717" y="2524288"/>
                </a:cubicBezTo>
                <a:cubicBezTo>
                  <a:pt x="2139473" y="2526009"/>
                  <a:pt x="2059213" y="2521297"/>
                  <a:pt x="1979578" y="2510176"/>
                </a:cubicBezTo>
                <a:cubicBezTo>
                  <a:pt x="1865287" y="2491406"/>
                  <a:pt x="1749852" y="2477294"/>
                  <a:pt x="1633783" y="2489008"/>
                </a:cubicBezTo>
                <a:cubicBezTo>
                  <a:pt x="1553779" y="2497192"/>
                  <a:pt x="1473902" y="2501991"/>
                  <a:pt x="1393517" y="2501709"/>
                </a:cubicBezTo>
                <a:cubicBezTo>
                  <a:pt x="1208744" y="2501709"/>
                  <a:pt x="1023847" y="2500016"/>
                  <a:pt x="839074" y="2503543"/>
                </a:cubicBezTo>
                <a:cubicBezTo>
                  <a:pt x="674622" y="2506648"/>
                  <a:pt x="510804" y="2513421"/>
                  <a:pt x="346224" y="2496346"/>
                </a:cubicBezTo>
                <a:cubicBezTo>
                  <a:pt x="285491" y="2490066"/>
                  <a:pt x="224679" y="2485859"/>
                  <a:pt x="163814" y="2483127"/>
                </a:cubicBezTo>
                <a:lnTo>
                  <a:pt x="18517" y="2479653"/>
                </a:lnTo>
                <a:lnTo>
                  <a:pt x="18260" y="2465175"/>
                </a:lnTo>
                <a:cubicBezTo>
                  <a:pt x="17160" y="2423362"/>
                  <a:pt x="16458" y="2381580"/>
                  <a:pt x="22836" y="2339990"/>
                </a:cubicBezTo>
                <a:cubicBezTo>
                  <a:pt x="31895" y="2273000"/>
                  <a:pt x="32239" y="2205116"/>
                  <a:pt x="23857" y="2138036"/>
                </a:cubicBezTo>
                <a:cubicBezTo>
                  <a:pt x="8778" y="2011225"/>
                  <a:pt x="9721" y="1883023"/>
                  <a:pt x="26663" y="1756454"/>
                </a:cubicBezTo>
                <a:cubicBezTo>
                  <a:pt x="37125" y="1682587"/>
                  <a:pt x="43121" y="1606552"/>
                  <a:pt x="24367" y="1534088"/>
                </a:cubicBezTo>
                <a:cubicBezTo>
                  <a:pt x="-19775" y="1363773"/>
                  <a:pt x="5996" y="1193203"/>
                  <a:pt x="24367" y="1023781"/>
                </a:cubicBezTo>
                <a:cubicBezTo>
                  <a:pt x="35530" y="932794"/>
                  <a:pt x="35786" y="840798"/>
                  <a:pt x="25133" y="749747"/>
                </a:cubicBezTo>
                <a:cubicBezTo>
                  <a:pt x="6226" y="615268"/>
                  <a:pt x="2577" y="479090"/>
                  <a:pt x="14289" y="343797"/>
                </a:cubicBezTo>
                <a:cubicBezTo>
                  <a:pt x="24877" y="233188"/>
                  <a:pt x="35339" y="122324"/>
                  <a:pt x="22581" y="10822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6" name="Picture 12" descr="Happy Faces Stock Photo - Download Image Now - Baby - Human Age, Dancing,  Mother - iStock">
            <a:extLst>
              <a:ext uri="{FF2B5EF4-FFF2-40B4-BE49-F238E27FC236}">
                <a16:creationId xmlns:a16="http://schemas.microsoft.com/office/drawing/2014/main" id="{01D95272-7097-4516-9577-182B02FE1FE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897" b="3"/>
          <a:stretch/>
        </p:blipFill>
        <p:spPr bwMode="auto">
          <a:xfrm>
            <a:off x="9339374" y="1"/>
            <a:ext cx="2852627" cy="2520152"/>
          </a:xfrm>
          <a:custGeom>
            <a:avLst/>
            <a:gdLst/>
            <a:ahLst/>
            <a:cxnLst/>
            <a:rect l="l" t="t" r="r" b="b"/>
            <a:pathLst>
              <a:path w="2852627" h="2520152">
                <a:moveTo>
                  <a:pt x="10064" y="0"/>
                </a:moveTo>
                <a:lnTo>
                  <a:pt x="2852627" y="0"/>
                </a:lnTo>
                <a:lnTo>
                  <a:pt x="2852627" y="2486586"/>
                </a:lnTo>
                <a:lnTo>
                  <a:pt x="2722923" y="2488164"/>
                </a:lnTo>
                <a:cubicBezTo>
                  <a:pt x="2674488" y="2490004"/>
                  <a:pt x="2626073" y="2493170"/>
                  <a:pt x="2577690" y="2497898"/>
                </a:cubicBezTo>
                <a:cubicBezTo>
                  <a:pt x="2399458" y="2512970"/>
                  <a:pt x="2220528" y="2515143"/>
                  <a:pt x="2042042" y="2504390"/>
                </a:cubicBezTo>
                <a:cubicBezTo>
                  <a:pt x="1880764" y="2496911"/>
                  <a:pt x="1719740" y="2478563"/>
                  <a:pt x="1558080" y="2494228"/>
                </a:cubicBezTo>
                <a:cubicBezTo>
                  <a:pt x="1502460" y="2499592"/>
                  <a:pt x="1447854" y="2512575"/>
                  <a:pt x="1391850" y="2515538"/>
                </a:cubicBezTo>
                <a:cubicBezTo>
                  <a:pt x="1129488" y="2529651"/>
                  <a:pt x="868014" y="2508482"/>
                  <a:pt x="606540" y="2491124"/>
                </a:cubicBezTo>
                <a:cubicBezTo>
                  <a:pt x="511296" y="2484774"/>
                  <a:pt x="416054" y="2477012"/>
                  <a:pt x="320810" y="2494370"/>
                </a:cubicBezTo>
                <a:cubicBezTo>
                  <a:pt x="240438" y="2508129"/>
                  <a:pt x="158860" y="2510966"/>
                  <a:pt x="77878" y="2502837"/>
                </a:cubicBezTo>
                <a:lnTo>
                  <a:pt x="9154" y="2498029"/>
                </a:lnTo>
                <a:lnTo>
                  <a:pt x="8320" y="2462991"/>
                </a:lnTo>
                <a:cubicBezTo>
                  <a:pt x="6579" y="2338090"/>
                  <a:pt x="-9495" y="2212684"/>
                  <a:pt x="8320" y="2088414"/>
                </a:cubicBezTo>
                <a:cubicBezTo>
                  <a:pt x="37454" y="1869137"/>
                  <a:pt x="41459" y="1647554"/>
                  <a:pt x="20242" y="1427484"/>
                </a:cubicBezTo>
                <a:cubicBezTo>
                  <a:pt x="-386" y="1179282"/>
                  <a:pt x="-1860" y="930008"/>
                  <a:pt x="15822" y="681605"/>
                </a:cubicBezTo>
                <a:cubicBezTo>
                  <a:pt x="28413" y="497593"/>
                  <a:pt x="37789" y="313203"/>
                  <a:pt x="26537" y="128561"/>
                </a:cubicBezTo>
                <a:cubicBezTo>
                  <a:pt x="24327" y="93208"/>
                  <a:pt x="18400" y="58296"/>
                  <a:pt x="12757" y="23416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90" name="sketch line">
            <a:extLst>
              <a:ext uri="{FF2B5EF4-FFF2-40B4-BE49-F238E27FC236}">
                <a16:creationId xmlns:a16="http://schemas.microsoft.com/office/drawing/2014/main" id="{BBECEAC1-4BBC-4815-B44E-D9B231A3F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1520" y="260986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D1A8C7-B7E1-305A-96EC-E549602352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48" y="2843784"/>
            <a:ext cx="5221224" cy="3328416"/>
          </a:xfrm>
        </p:spPr>
        <p:txBody>
          <a:bodyPr>
            <a:normAutofit/>
          </a:bodyPr>
          <a:lstStyle/>
          <a:p>
            <a:r>
              <a:rPr lang="en-US" sz="2200" dirty="0"/>
              <a:t>!No </a:t>
            </a:r>
            <a:r>
              <a:rPr lang="en-US" sz="2200" dirty="0" err="1"/>
              <a:t>olvides</a:t>
            </a:r>
            <a:r>
              <a:rPr lang="en-US" sz="2200" dirty="0"/>
              <a:t> </a:t>
            </a:r>
            <a:r>
              <a:rPr lang="en-US" sz="2200" dirty="0" err="1"/>
              <a:t>cantar</a:t>
            </a:r>
            <a:r>
              <a:rPr lang="en-US" sz="2200" dirty="0"/>
              <a:t> y </a:t>
            </a:r>
            <a:r>
              <a:rPr lang="en-US" sz="2200" dirty="0" err="1"/>
              <a:t>bailar</a:t>
            </a:r>
            <a:r>
              <a:rPr lang="en-US" sz="2200" dirty="0"/>
              <a:t> con </a:t>
            </a:r>
            <a:r>
              <a:rPr lang="en-US" sz="2200" dirty="0" err="1"/>
              <a:t>tu</a:t>
            </a:r>
            <a:r>
              <a:rPr lang="en-US" sz="2200" dirty="0"/>
              <a:t> </a:t>
            </a:r>
            <a:r>
              <a:rPr lang="en-US" sz="2200" dirty="0" err="1"/>
              <a:t>niño</a:t>
            </a:r>
            <a:r>
              <a:rPr lang="en-US" sz="2200" dirty="0"/>
              <a:t>/a!!</a:t>
            </a:r>
          </a:p>
          <a:p>
            <a:r>
              <a:rPr lang="en-US" sz="2200" dirty="0"/>
              <a:t>¿Tiene </a:t>
            </a:r>
            <a:r>
              <a:rPr lang="en-US" sz="2200" dirty="0" err="1"/>
              <a:t>alguna</a:t>
            </a:r>
            <a:r>
              <a:rPr lang="en-US" sz="2200" dirty="0"/>
              <a:t> canción que le </a:t>
            </a:r>
            <a:r>
              <a:rPr lang="en-US" sz="2200" dirty="0" err="1"/>
              <a:t>gusta</a:t>
            </a:r>
            <a:r>
              <a:rPr lang="en-US" sz="2200" dirty="0"/>
              <a:t> </a:t>
            </a:r>
            <a:r>
              <a:rPr lang="en-US" sz="2200" dirty="0" err="1"/>
              <a:t>cantarle</a:t>
            </a:r>
            <a:r>
              <a:rPr lang="en-US" sz="2200" dirty="0"/>
              <a:t> a </a:t>
            </a:r>
            <a:r>
              <a:rPr lang="en-US" sz="2200" dirty="0" err="1"/>
              <a:t>su</a:t>
            </a:r>
            <a:r>
              <a:rPr lang="en-US" sz="2200" dirty="0"/>
              <a:t> </a:t>
            </a:r>
            <a:r>
              <a:rPr lang="en-US" sz="2200" dirty="0" err="1"/>
              <a:t>niño</a:t>
            </a:r>
            <a:r>
              <a:rPr lang="en-US" sz="2200" dirty="0"/>
              <a:t>/a?</a:t>
            </a:r>
          </a:p>
          <a:p>
            <a:r>
              <a:rPr lang="en-US" sz="2200" dirty="0"/>
              <a:t>¿</a:t>
            </a:r>
            <a:r>
              <a:rPr lang="en-US" sz="2200" dirty="0" err="1"/>
              <a:t>Pueden</a:t>
            </a:r>
            <a:r>
              <a:rPr lang="en-US" sz="2200" dirty="0"/>
              <a:t> </a:t>
            </a:r>
            <a:r>
              <a:rPr lang="en-US" sz="2200" dirty="0" err="1"/>
              <a:t>cantar</a:t>
            </a:r>
            <a:r>
              <a:rPr lang="en-US" sz="2200" dirty="0"/>
              <a:t> </a:t>
            </a:r>
            <a:r>
              <a:rPr lang="en-US" sz="2200" dirty="0" err="1"/>
              <a:t>juntos</a:t>
            </a:r>
            <a:r>
              <a:rPr lang="en-US" sz="2200" dirty="0"/>
              <a:t>?</a:t>
            </a:r>
          </a:p>
        </p:txBody>
      </p:sp>
      <p:pic>
        <p:nvPicPr>
          <p:cNvPr id="11274" name="Picture 10" descr="Mom And Toddler Dancing In The Kitchen Stock Photo - Download Image Now -  Dancing, Baby - Human Age, Mother - iStock">
            <a:extLst>
              <a:ext uri="{FF2B5EF4-FFF2-40B4-BE49-F238E27FC236}">
                <a16:creationId xmlns:a16="http://schemas.microsoft.com/office/drawing/2014/main" id="{512A9D70-A9C0-7037-3023-D8C3BABF7DD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3" r="8747" b="1"/>
          <a:stretch/>
        </p:blipFill>
        <p:spPr bwMode="auto">
          <a:xfrm>
            <a:off x="6823731" y="2962273"/>
            <a:ext cx="5031285" cy="3590923"/>
          </a:xfrm>
          <a:custGeom>
            <a:avLst/>
            <a:gdLst/>
            <a:ahLst/>
            <a:cxnLst/>
            <a:rect l="l" t="t" r="r" b="b"/>
            <a:pathLst>
              <a:path w="5803299" h="4141924">
                <a:moveTo>
                  <a:pt x="4086182" y="1329"/>
                </a:moveTo>
                <a:cubicBezTo>
                  <a:pt x="4156698" y="-1238"/>
                  <a:pt x="4227324" y="-85"/>
                  <a:pt x="4297823" y="4799"/>
                </a:cubicBezTo>
                <a:cubicBezTo>
                  <a:pt x="4587107" y="19899"/>
                  <a:pt x="4876647" y="16089"/>
                  <a:pt x="5166059" y="27661"/>
                </a:cubicBezTo>
                <a:cubicBezTo>
                  <a:pt x="5261555" y="31612"/>
                  <a:pt x="5356545" y="10444"/>
                  <a:pt x="5451787" y="9315"/>
                </a:cubicBezTo>
                <a:cubicBezTo>
                  <a:pt x="5565889" y="7904"/>
                  <a:pt x="5680275" y="12949"/>
                  <a:pt x="5794837" y="16636"/>
                </a:cubicBezTo>
                <a:lnTo>
                  <a:pt x="5803299" y="16810"/>
                </a:lnTo>
                <a:lnTo>
                  <a:pt x="5803299" y="4141924"/>
                </a:lnTo>
                <a:lnTo>
                  <a:pt x="25520" y="4141924"/>
                </a:lnTo>
                <a:lnTo>
                  <a:pt x="38276" y="3985509"/>
                </a:lnTo>
                <a:cubicBezTo>
                  <a:pt x="68779" y="3844294"/>
                  <a:pt x="65552" y="3697862"/>
                  <a:pt x="28835" y="3558127"/>
                </a:cubicBezTo>
                <a:cubicBezTo>
                  <a:pt x="-4463" y="3426468"/>
                  <a:pt x="-11352" y="3294426"/>
                  <a:pt x="21053" y="3161618"/>
                </a:cubicBezTo>
                <a:cubicBezTo>
                  <a:pt x="51646" y="3038188"/>
                  <a:pt x="50153" y="2908978"/>
                  <a:pt x="16716" y="2786288"/>
                </a:cubicBezTo>
                <a:cubicBezTo>
                  <a:pt x="9316" y="2754521"/>
                  <a:pt x="4787" y="2722155"/>
                  <a:pt x="3192" y="2689584"/>
                </a:cubicBezTo>
                <a:cubicBezTo>
                  <a:pt x="-6887" y="2570683"/>
                  <a:pt x="10081" y="2453440"/>
                  <a:pt x="24242" y="2335942"/>
                </a:cubicBezTo>
                <a:cubicBezTo>
                  <a:pt x="33683" y="2261054"/>
                  <a:pt x="48099" y="2185401"/>
                  <a:pt x="24242" y="2111279"/>
                </a:cubicBezTo>
                <a:cubicBezTo>
                  <a:pt x="7899" y="2059623"/>
                  <a:pt x="4264" y="2004791"/>
                  <a:pt x="13654" y="1951426"/>
                </a:cubicBezTo>
                <a:cubicBezTo>
                  <a:pt x="29486" y="1856713"/>
                  <a:pt x="32790" y="1760329"/>
                  <a:pt x="23477" y="1664761"/>
                </a:cubicBezTo>
                <a:cubicBezTo>
                  <a:pt x="17328" y="1601751"/>
                  <a:pt x="18272" y="1538243"/>
                  <a:pt x="26284" y="1475437"/>
                </a:cubicBezTo>
                <a:cubicBezTo>
                  <a:pt x="36872" y="1390981"/>
                  <a:pt x="53330" y="1304994"/>
                  <a:pt x="33300" y="1220284"/>
                </a:cubicBezTo>
                <a:cubicBezTo>
                  <a:pt x="1406" y="1085690"/>
                  <a:pt x="7785" y="951224"/>
                  <a:pt x="20543" y="815610"/>
                </a:cubicBezTo>
                <a:cubicBezTo>
                  <a:pt x="30111" y="714697"/>
                  <a:pt x="40700" y="612636"/>
                  <a:pt x="21563" y="510574"/>
                </a:cubicBezTo>
                <a:cubicBezTo>
                  <a:pt x="13335" y="463218"/>
                  <a:pt x="13335" y="414790"/>
                  <a:pt x="21563" y="367433"/>
                </a:cubicBezTo>
                <a:cubicBezTo>
                  <a:pt x="31514" y="303645"/>
                  <a:pt x="40955" y="240494"/>
                  <a:pt x="28197" y="176068"/>
                </a:cubicBezTo>
                <a:cubicBezTo>
                  <a:pt x="22584" y="148001"/>
                  <a:pt x="18374" y="119679"/>
                  <a:pt x="15439" y="91357"/>
                </a:cubicBezTo>
                <a:lnTo>
                  <a:pt x="13471" y="15444"/>
                </a:lnTo>
                <a:lnTo>
                  <a:pt x="161497" y="23093"/>
                </a:lnTo>
                <a:cubicBezTo>
                  <a:pt x="242184" y="25544"/>
                  <a:pt x="322886" y="25615"/>
                  <a:pt x="403652" y="21310"/>
                </a:cubicBezTo>
                <a:cubicBezTo>
                  <a:pt x="579090" y="9611"/>
                  <a:pt x="755048" y="12123"/>
                  <a:pt x="930155" y="28790"/>
                </a:cubicBezTo>
                <a:cubicBezTo>
                  <a:pt x="934727" y="29284"/>
                  <a:pt x="939871" y="27908"/>
                  <a:pt x="944744" y="27978"/>
                </a:cubicBezTo>
                <a:lnTo>
                  <a:pt x="944756" y="27986"/>
                </a:lnTo>
                <a:lnTo>
                  <a:pt x="949368" y="27641"/>
                </a:lnTo>
                <a:lnTo>
                  <a:pt x="981805" y="30065"/>
                </a:lnTo>
                <a:lnTo>
                  <a:pt x="983936" y="28984"/>
                </a:lnTo>
                <a:cubicBezTo>
                  <a:pt x="988825" y="29108"/>
                  <a:pt x="993905" y="30625"/>
                  <a:pt x="998603" y="30483"/>
                </a:cubicBezTo>
                <a:cubicBezTo>
                  <a:pt x="1047368" y="29496"/>
                  <a:pt x="1096133" y="30483"/>
                  <a:pt x="1144770" y="25121"/>
                </a:cubicBezTo>
                <a:cubicBezTo>
                  <a:pt x="1267037" y="10007"/>
                  <a:pt x="1390204" y="6041"/>
                  <a:pt x="1513043" y="13266"/>
                </a:cubicBezTo>
                <a:cubicBezTo>
                  <a:pt x="1691465" y="24557"/>
                  <a:pt x="1870141" y="31472"/>
                  <a:pt x="2048943" y="16089"/>
                </a:cubicBezTo>
                <a:cubicBezTo>
                  <a:pt x="2150537" y="7480"/>
                  <a:pt x="2252129" y="-1693"/>
                  <a:pt x="2353721" y="10161"/>
                </a:cubicBezTo>
                <a:cubicBezTo>
                  <a:pt x="2440545" y="21000"/>
                  <a:pt x="2528079" y="22750"/>
                  <a:pt x="2615195" y="15383"/>
                </a:cubicBezTo>
                <a:cubicBezTo>
                  <a:pt x="2710489" y="8045"/>
                  <a:pt x="2806139" y="8045"/>
                  <a:pt x="2901433" y="15383"/>
                </a:cubicBezTo>
                <a:cubicBezTo>
                  <a:pt x="2992739" y="21029"/>
                  <a:pt x="3084299" y="30483"/>
                  <a:pt x="3175351" y="20323"/>
                </a:cubicBezTo>
                <a:cubicBezTo>
                  <a:pt x="3303357" y="6210"/>
                  <a:pt x="3430983" y="10867"/>
                  <a:pt x="3558737" y="19476"/>
                </a:cubicBezTo>
                <a:cubicBezTo>
                  <a:pt x="3664265" y="26532"/>
                  <a:pt x="3770177" y="36834"/>
                  <a:pt x="3875197" y="20181"/>
                </a:cubicBezTo>
                <a:cubicBezTo>
                  <a:pt x="3945258" y="10183"/>
                  <a:pt x="4015665" y="3895"/>
                  <a:pt x="4086182" y="1329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22018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029AC-8B82-D78D-084D-2166D372A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240" y="109459"/>
            <a:ext cx="10515600" cy="57173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Que </a:t>
            </a:r>
            <a:r>
              <a:rPr lang="en-US" dirty="0" err="1"/>
              <a:t>esta</a:t>
            </a:r>
            <a:r>
              <a:rPr lang="en-US" dirty="0"/>
              <a:t> </a:t>
            </a:r>
            <a:r>
              <a:rPr lang="en-US" dirty="0" err="1"/>
              <a:t>pasando</a:t>
            </a:r>
            <a:r>
              <a:rPr lang="en-US" dirty="0"/>
              <a:t>?</a:t>
            </a:r>
          </a:p>
        </p:txBody>
      </p:sp>
      <p:pic>
        <p:nvPicPr>
          <p:cNvPr id="12290" name="Picture 2" descr="When babies start smiling: Smiling in sleep, social smiles, and more |  BabyCenter">
            <a:extLst>
              <a:ext uri="{FF2B5EF4-FFF2-40B4-BE49-F238E27FC236}">
                <a16:creationId xmlns:a16="http://schemas.microsoft.com/office/drawing/2014/main" id="{4A1B568C-1FB2-D56D-1FF7-0A4977B430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" y="765737"/>
            <a:ext cx="2905125" cy="157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Kids scared of Santa: 15 photos of hilarious ho-ho-horror">
            <a:extLst>
              <a:ext uri="{FF2B5EF4-FFF2-40B4-BE49-F238E27FC236}">
                <a16:creationId xmlns:a16="http://schemas.microsoft.com/office/drawing/2014/main" id="{54C557E4-7BE3-8514-E737-FA6CFDFB4A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0526" y="751449"/>
            <a:ext cx="284797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est Games for Babies: How to Play With Your Baby From 0-12 Months">
            <a:extLst>
              <a:ext uri="{FF2B5EF4-FFF2-40B4-BE49-F238E27FC236}">
                <a16:creationId xmlns:a16="http://schemas.microsoft.com/office/drawing/2014/main" id="{9C7587DE-D436-2214-5E0C-964457DB0F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685" y="820796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Separation Anxiety and Adoption - Adoption Choices of Oklahoma">
            <a:extLst>
              <a:ext uri="{FF2B5EF4-FFF2-40B4-BE49-F238E27FC236}">
                <a16:creationId xmlns:a16="http://schemas.microsoft.com/office/drawing/2014/main" id="{96C5AFFA-2828-7EE2-9B9D-BADCB9C8D3E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17" y="3211264"/>
            <a:ext cx="2619375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1,502 Baby Outside Explore Stock Photos - Free &amp; Royalty-Free Stock Photos  from Dreamstime">
            <a:extLst>
              <a:ext uri="{FF2B5EF4-FFF2-40B4-BE49-F238E27FC236}">
                <a16:creationId xmlns:a16="http://schemas.microsoft.com/office/drawing/2014/main" id="{11BC776C-42E5-A5D4-A17C-83B6630ADF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9720" y="3318739"/>
            <a:ext cx="2194244" cy="1616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ow To Get Your Toddler To Eat - Eating Habits | familydoctor.org">
            <a:extLst>
              <a:ext uri="{FF2B5EF4-FFF2-40B4-BE49-F238E27FC236}">
                <a16:creationId xmlns:a16="http://schemas.microsoft.com/office/drawing/2014/main" id="{B1AF0474-F615-52E5-BC60-782C461048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3747" y="3192818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A53D3EC-966E-9C05-1EA6-544616C4EB37}"/>
              </a:ext>
            </a:extLst>
          </p:cNvPr>
          <p:cNvSpPr txBox="1"/>
          <p:nvPr/>
        </p:nvSpPr>
        <p:spPr>
          <a:xfrm>
            <a:off x="138114" y="2427902"/>
            <a:ext cx="34723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Bebe</a:t>
            </a:r>
            <a:r>
              <a:rPr lang="en-US" sz="2000" dirty="0"/>
              <a:t>- </a:t>
            </a:r>
            <a:r>
              <a:rPr lang="en-US" sz="2000" dirty="0" err="1"/>
              <a:t>sonrisa</a:t>
            </a:r>
            <a:r>
              <a:rPr lang="en-US" sz="2000" dirty="0"/>
              <a:t> social, </a:t>
            </a:r>
            <a:r>
              <a:rPr lang="en-US" sz="2000" dirty="0" err="1"/>
              <a:t>carcajadas</a:t>
            </a:r>
            <a:endParaRPr lang="en-US" sz="2000" dirty="0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4C992450-294A-77B1-CD47-2DD3B09E9182}"/>
              </a:ext>
            </a:extLst>
          </p:cNvPr>
          <p:cNvSpPr/>
          <p:nvPr/>
        </p:nvSpPr>
        <p:spPr>
          <a:xfrm>
            <a:off x="3318987" y="1165543"/>
            <a:ext cx="385284" cy="2466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8A3AEC0C-9038-5212-DA70-6DEB4D72D26A}"/>
              </a:ext>
            </a:extLst>
          </p:cNvPr>
          <p:cNvSpPr/>
          <p:nvPr/>
        </p:nvSpPr>
        <p:spPr>
          <a:xfrm>
            <a:off x="7553325" y="1286034"/>
            <a:ext cx="408624" cy="2524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61ECFC1-0EF1-A10A-D0AC-15A23C7DEEC4}"/>
              </a:ext>
            </a:extLst>
          </p:cNvPr>
          <p:cNvSpPr txBox="1"/>
          <p:nvPr/>
        </p:nvSpPr>
        <p:spPr>
          <a:xfrm>
            <a:off x="3901756" y="2383871"/>
            <a:ext cx="36274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Infante: </a:t>
            </a:r>
            <a:r>
              <a:rPr lang="en-US" sz="2000" dirty="0" err="1"/>
              <a:t>Ansiedad</a:t>
            </a:r>
            <a:r>
              <a:rPr lang="en-US" sz="2000" dirty="0"/>
              <a:t> </a:t>
            </a:r>
            <a:r>
              <a:rPr lang="en-US" sz="2000" dirty="0" err="1"/>
              <a:t>por</a:t>
            </a:r>
            <a:r>
              <a:rPr lang="en-US" sz="2000" dirty="0"/>
              <a:t> </a:t>
            </a:r>
            <a:r>
              <a:rPr lang="en-US" sz="2000" dirty="0" err="1"/>
              <a:t>separación</a:t>
            </a:r>
            <a:endParaRPr lang="en-US" sz="2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0F4DCF2-608E-DE6C-3355-C95050371882}"/>
              </a:ext>
            </a:extLst>
          </p:cNvPr>
          <p:cNvSpPr txBox="1"/>
          <p:nvPr/>
        </p:nvSpPr>
        <p:spPr>
          <a:xfrm>
            <a:off x="8274685" y="2497175"/>
            <a:ext cx="30486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Infante: alegria </a:t>
            </a:r>
            <a:r>
              <a:rPr lang="en-US" sz="2000" dirty="0" err="1"/>
              <a:t>compartida</a:t>
            </a:r>
            <a:endParaRPr lang="en-US" sz="2000" dirty="0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0A6CBC70-6F0B-B3BF-6A07-56394F3C8721}"/>
              </a:ext>
            </a:extLst>
          </p:cNvPr>
          <p:cNvSpPr/>
          <p:nvPr/>
        </p:nvSpPr>
        <p:spPr>
          <a:xfrm>
            <a:off x="3919937" y="3941006"/>
            <a:ext cx="451961" cy="246698"/>
          </a:xfrm>
          <a:prstGeom prst="rightArrow">
            <a:avLst>
              <a:gd name="adj1" fmla="val 50000"/>
              <a:gd name="adj2" fmla="val 458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31494FB3-E605-38D4-1E67-417E21D9CE05}"/>
              </a:ext>
            </a:extLst>
          </p:cNvPr>
          <p:cNvSpPr/>
          <p:nvPr/>
        </p:nvSpPr>
        <p:spPr>
          <a:xfrm rot="10800000">
            <a:off x="3661414" y="3941006"/>
            <a:ext cx="385284" cy="2466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EEEFCC3-CF3F-E77E-45A6-2FB578F3B958}"/>
              </a:ext>
            </a:extLst>
          </p:cNvPr>
          <p:cNvSpPr txBox="1"/>
          <p:nvPr/>
        </p:nvSpPr>
        <p:spPr>
          <a:xfrm>
            <a:off x="1954927" y="4955332"/>
            <a:ext cx="4248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Niño/a </a:t>
            </a:r>
            <a:r>
              <a:rPr lang="en-US" dirty="0" err="1"/>
              <a:t>pequeño</a:t>
            </a:r>
            <a:r>
              <a:rPr lang="en-US" dirty="0"/>
              <a:t>: </a:t>
            </a:r>
            <a:r>
              <a:rPr lang="en-US" dirty="0" err="1"/>
              <a:t>separación</a:t>
            </a:r>
            <a:r>
              <a:rPr lang="en-US" dirty="0"/>
              <a:t>, </a:t>
            </a:r>
            <a:r>
              <a:rPr lang="en-US" dirty="0" err="1"/>
              <a:t>exploración</a:t>
            </a:r>
            <a:endParaRPr lang="en-US" dirty="0"/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5BEFCE2E-4784-D07F-6CF1-4EEF4CCEB965}"/>
              </a:ext>
            </a:extLst>
          </p:cNvPr>
          <p:cNvSpPr/>
          <p:nvPr/>
        </p:nvSpPr>
        <p:spPr>
          <a:xfrm>
            <a:off x="7941786" y="4000778"/>
            <a:ext cx="408624" cy="2361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0E02ACE-A90C-E951-5D3A-74949E8D477A}"/>
              </a:ext>
            </a:extLst>
          </p:cNvPr>
          <p:cNvSpPr txBox="1"/>
          <p:nvPr/>
        </p:nvSpPr>
        <p:spPr>
          <a:xfrm>
            <a:off x="8393747" y="4935893"/>
            <a:ext cx="3048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Autonomia</a:t>
            </a:r>
            <a:r>
              <a:rPr lang="en-US" dirty="0"/>
              <a:t>: “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terribles</a:t>
            </a:r>
            <a:r>
              <a:rPr lang="en-US" dirty="0"/>
              <a:t> dos”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E80D7A1-A9CC-031B-F571-BA23677A6EC6}"/>
              </a:ext>
            </a:extLst>
          </p:cNvPr>
          <p:cNvSpPr txBox="1"/>
          <p:nvPr/>
        </p:nvSpPr>
        <p:spPr>
          <a:xfrm>
            <a:off x="508001" y="5576947"/>
            <a:ext cx="45317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Donde</a:t>
            </a:r>
            <a:r>
              <a:rPr lang="en-US" sz="2000" dirty="0"/>
              <a:t> </a:t>
            </a:r>
            <a:r>
              <a:rPr lang="en-US" sz="2000" dirty="0" err="1"/>
              <a:t>esta</a:t>
            </a:r>
            <a:r>
              <a:rPr lang="en-US" sz="2000" dirty="0"/>
              <a:t> </a:t>
            </a:r>
            <a:r>
              <a:rPr lang="en-US" sz="2000" dirty="0" err="1"/>
              <a:t>su</a:t>
            </a:r>
            <a:r>
              <a:rPr lang="en-US" sz="2000" dirty="0"/>
              <a:t> </a:t>
            </a:r>
            <a:r>
              <a:rPr lang="en-US" sz="2000" dirty="0" err="1"/>
              <a:t>niño</a:t>
            </a:r>
            <a:r>
              <a:rPr lang="en-US" sz="2000" dirty="0"/>
              <a:t>/a?</a:t>
            </a:r>
          </a:p>
          <a:p>
            <a:r>
              <a:rPr lang="en-US" sz="2000" dirty="0"/>
              <a:t>Para que </a:t>
            </a:r>
            <a:r>
              <a:rPr lang="en-US" sz="2000" dirty="0" err="1"/>
              <a:t>etapa</a:t>
            </a:r>
            <a:r>
              <a:rPr lang="en-US" sz="2000" dirty="0"/>
              <a:t> se </a:t>
            </a:r>
            <a:r>
              <a:rPr lang="en-US" sz="2000" dirty="0" err="1"/>
              <a:t>va</a:t>
            </a:r>
            <a:r>
              <a:rPr lang="en-US" sz="2000" dirty="0"/>
              <a:t> se dirige </a:t>
            </a:r>
            <a:r>
              <a:rPr lang="en-US" sz="2000" dirty="0" err="1"/>
              <a:t>su</a:t>
            </a:r>
            <a:r>
              <a:rPr lang="en-US" sz="2000" dirty="0"/>
              <a:t> </a:t>
            </a:r>
            <a:r>
              <a:rPr lang="en-US" sz="2000" dirty="0" err="1"/>
              <a:t>niño</a:t>
            </a:r>
            <a:r>
              <a:rPr lang="en-US" sz="2000" dirty="0"/>
              <a:t>/a </a:t>
            </a:r>
            <a:r>
              <a:rPr lang="en-US" sz="2000" dirty="0" err="1"/>
              <a:t>en</a:t>
            </a:r>
            <a:r>
              <a:rPr lang="en-US" sz="2000" dirty="0"/>
              <a:t> </a:t>
            </a:r>
            <a:r>
              <a:rPr lang="en-US" sz="2000" dirty="0" err="1"/>
              <a:t>los</a:t>
            </a:r>
            <a:r>
              <a:rPr lang="en-US" sz="2000" dirty="0"/>
              <a:t> </a:t>
            </a:r>
            <a:r>
              <a:rPr lang="en-US" sz="2000" dirty="0" err="1"/>
              <a:t>proximos</a:t>
            </a:r>
            <a:r>
              <a:rPr lang="en-US" sz="2000" dirty="0"/>
              <a:t> meses?</a:t>
            </a:r>
          </a:p>
        </p:txBody>
      </p:sp>
    </p:spTree>
    <p:extLst>
      <p:ext uri="{BB962C8B-B14F-4D97-AF65-F5344CB8AC3E}">
        <p14:creationId xmlns:p14="http://schemas.microsoft.com/office/powerpoint/2010/main" val="4277522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/>
      <p:bldP spid="8" grpId="0"/>
      <p:bldP spid="12" grpId="0" animBg="1"/>
      <p:bldP spid="13" grpId="0" animBg="1"/>
      <p:bldP spid="14" grpId="0"/>
      <p:bldP spid="15" grpId="0" animBg="1"/>
      <p:bldP spid="16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72" name="Rectangle 2071">
            <a:extLst>
              <a:ext uri="{FF2B5EF4-FFF2-40B4-BE49-F238E27FC236}">
                <a16:creationId xmlns:a16="http://schemas.microsoft.com/office/drawing/2014/main" id="{352BEC0E-22F8-46D0-9632-375DB541B0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2F7C51-BC01-F98C-3532-4A6983FFE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9184"/>
            <a:ext cx="6894576" cy="1783080"/>
          </a:xfrm>
        </p:spPr>
        <p:txBody>
          <a:bodyPr anchor="b">
            <a:normAutofit/>
          </a:bodyPr>
          <a:lstStyle/>
          <a:p>
            <a:r>
              <a:rPr lang="en-US" sz="5400"/>
              <a:t>Motivar</a:t>
            </a:r>
          </a:p>
        </p:txBody>
      </p:sp>
      <p:sp>
        <p:nvSpPr>
          <p:cNvPr id="2074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952" y="239572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B9A4CC-9FB8-817D-DD70-E48F696B79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706624"/>
            <a:ext cx="5344160" cy="3483864"/>
          </a:xfrm>
        </p:spPr>
        <p:txBody>
          <a:bodyPr>
            <a:normAutofit/>
          </a:bodyPr>
          <a:lstStyle/>
          <a:p>
            <a:r>
              <a:rPr lang="en-US" sz="2400"/>
              <a:t>Tu puedes!</a:t>
            </a:r>
          </a:p>
          <a:p>
            <a:r>
              <a:rPr lang="en-US" sz="2400"/>
              <a:t>Lo hicistes!</a:t>
            </a:r>
          </a:p>
          <a:p>
            <a:r>
              <a:rPr lang="en-US" sz="2400"/>
              <a:t>Siiii!</a:t>
            </a:r>
            <a:endParaRPr lang="en-US" sz="2400" dirty="0"/>
          </a:p>
        </p:txBody>
      </p:sp>
      <p:pic>
        <p:nvPicPr>
          <p:cNvPr id="2052" name="Picture 4" descr="3 Ways to Become a More Encouraging Parent – Less Drama More Mama">
            <a:extLst>
              <a:ext uri="{FF2B5EF4-FFF2-40B4-BE49-F238E27FC236}">
                <a16:creationId xmlns:a16="http://schemas.microsoft.com/office/drawing/2014/main" id="{74B1F4CE-A90D-FA20-A163-5BACD2BB8E3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815"/>
          <a:stretch/>
        </p:blipFill>
        <p:spPr bwMode="auto">
          <a:xfrm>
            <a:off x="7061200" y="1120106"/>
            <a:ext cx="4816856" cy="2217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ow to Encourage Your Baby to Walk | WonderBaby.org">
            <a:extLst>
              <a:ext uri="{FF2B5EF4-FFF2-40B4-BE49-F238E27FC236}">
                <a16:creationId xmlns:a16="http://schemas.microsoft.com/office/drawing/2014/main" id="{0B35A55D-A272-1F25-D922-FB31A152D9E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69" r="-1" b="4496"/>
          <a:stretch/>
        </p:blipFill>
        <p:spPr bwMode="auto">
          <a:xfrm>
            <a:off x="7061200" y="3877937"/>
            <a:ext cx="4798568" cy="220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7821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EE56A9E-7131-6C63-AFC9-600024645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r>
              <a:rPr lang="en-US" sz="5200" dirty="0"/>
              <a:t>Treehouse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E9362867-E7C4-E3B3-5456-21398998845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6692527" y="987425"/>
            <a:ext cx="3153522" cy="487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39BEFEC-50BE-D883-584A-193ECCB8B79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2400" dirty="0"/>
              <a:t>Que </a:t>
            </a:r>
            <a:r>
              <a:rPr lang="en-US" sz="2400" dirty="0" err="1"/>
              <a:t>encontro</a:t>
            </a:r>
            <a:r>
              <a:rPr lang="en-US" sz="2400" dirty="0"/>
              <a:t> de </a:t>
            </a:r>
            <a:r>
              <a:rPr lang="en-US" sz="2400" dirty="0" err="1"/>
              <a:t>ayuda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esta</a:t>
            </a:r>
            <a:r>
              <a:rPr lang="en-US" sz="2400" dirty="0"/>
              <a:t> </a:t>
            </a:r>
            <a:r>
              <a:rPr lang="en-US" sz="2400" dirty="0" err="1"/>
              <a:t>sesion</a:t>
            </a:r>
            <a:r>
              <a:rPr lang="en-US" sz="2400" dirty="0"/>
              <a:t>?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400" dirty="0" err="1"/>
              <a:t>Puede</a:t>
            </a:r>
            <a:r>
              <a:rPr lang="en-US" sz="2400" dirty="0"/>
              <a:t> </a:t>
            </a:r>
            <a:r>
              <a:rPr lang="en-US" sz="2400" dirty="0" err="1"/>
              <a:t>decir</a:t>
            </a:r>
            <a:r>
              <a:rPr lang="en-US" sz="2400" dirty="0"/>
              <a:t> al </a:t>
            </a:r>
            <a:r>
              <a:rPr lang="en-US" sz="2400" dirty="0" err="1"/>
              <a:t>menos</a:t>
            </a:r>
            <a:r>
              <a:rPr lang="en-US" sz="2400" dirty="0"/>
              <a:t> </a:t>
            </a:r>
            <a:r>
              <a:rPr lang="en-US" sz="2400" dirty="0" err="1"/>
              <a:t>una</a:t>
            </a:r>
            <a:r>
              <a:rPr lang="en-US" sz="2400" dirty="0"/>
              <a:t> </a:t>
            </a:r>
            <a:r>
              <a:rPr lang="en-US" sz="2400" dirty="0" err="1"/>
              <a:t>cosa</a:t>
            </a:r>
            <a:r>
              <a:rPr lang="en-US" sz="2400" dirty="0"/>
              <a:t> que </a:t>
            </a:r>
            <a:r>
              <a:rPr lang="en-US" sz="2400" dirty="0" err="1"/>
              <a:t>aprendió</a:t>
            </a:r>
            <a:r>
              <a:rPr lang="en-US" sz="2400" dirty="0"/>
              <a:t> hoy?</a:t>
            </a:r>
          </a:p>
        </p:txBody>
      </p:sp>
    </p:spTree>
    <p:extLst>
      <p:ext uri="{BB962C8B-B14F-4D97-AF65-F5344CB8AC3E}">
        <p14:creationId xmlns:p14="http://schemas.microsoft.com/office/powerpoint/2010/main" val="1073405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67" name="Rectangle 2066">
            <a:extLst>
              <a:ext uri="{FF2B5EF4-FFF2-40B4-BE49-F238E27FC236}">
                <a16:creationId xmlns:a16="http://schemas.microsoft.com/office/drawing/2014/main" id="{7301F447-EEF7-48F5-AF73-7566EE7F6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8FB7615-802D-072A-CC78-10972CD83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34644"/>
            <a:ext cx="10509504" cy="107691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Conceptos Basicos</a:t>
            </a:r>
          </a:p>
        </p:txBody>
      </p:sp>
      <p:sp>
        <p:nvSpPr>
          <p:cNvPr id="2069" name="Rectangle 2068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071" name="Rectangle 2070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512994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070FE34-D487-1401-8484-C998F739F3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22122" y="1737359"/>
            <a:ext cx="4807749" cy="4455711"/>
          </a:xfrm>
        </p:spPr>
        <p:txBody>
          <a:bodyPr/>
          <a:lstStyle/>
          <a:p>
            <a:pPr marL="0" indent="0" defTabSz="841248">
              <a:spcBef>
                <a:spcPts val="920"/>
              </a:spcBef>
              <a:buNone/>
            </a:pPr>
            <a:r>
              <a:rPr lang="en-US" sz="2576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Hablar</a:t>
            </a:r>
            <a:r>
              <a:rPr lang="en-US" sz="257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en-US" sz="2576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Hablale</a:t>
            </a:r>
            <a:r>
              <a:rPr lang="en-US" sz="257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en-US" sz="2576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tu</a:t>
            </a:r>
            <a:r>
              <a:rPr lang="en-US" sz="257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576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niño</a:t>
            </a:r>
            <a:r>
              <a:rPr lang="en-US" sz="257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 </a:t>
            </a:r>
            <a:r>
              <a:rPr lang="en-US" sz="2576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</a:t>
            </a:r>
            <a:r>
              <a:rPr lang="en-US" sz="257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576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todo</a:t>
            </a:r>
            <a:r>
              <a:rPr lang="en-US" sz="257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576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momento</a:t>
            </a:r>
            <a:endParaRPr lang="en-US" sz="2576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 defTabSz="841248">
              <a:spcBef>
                <a:spcPts val="920"/>
              </a:spcBef>
              <a:buNone/>
            </a:pPr>
            <a:endParaRPr lang="en-US" sz="2576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10312" indent="-210312" defTabSz="841248">
              <a:spcBef>
                <a:spcPts val="920"/>
              </a:spcBef>
            </a:pPr>
            <a:endParaRPr lang="en-US" sz="2576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 defTabSz="841248">
              <a:spcBef>
                <a:spcPts val="920"/>
              </a:spcBef>
              <a:buNone/>
            </a:pPr>
            <a:endParaRPr lang="en-US" sz="2576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 defTabSz="841248">
              <a:spcBef>
                <a:spcPts val="920"/>
              </a:spcBef>
              <a:buNone/>
            </a:pPr>
            <a:endParaRPr lang="en-US" sz="2576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 defTabSz="841248">
              <a:spcBef>
                <a:spcPts val="920"/>
              </a:spcBef>
              <a:buNone/>
            </a:pPr>
            <a:r>
              <a:rPr lang="en-US" sz="2576" b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Estimular</a:t>
            </a:r>
            <a:r>
              <a:rPr lang="en-US" sz="257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en-US" sz="2576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Diviertete</a:t>
            </a:r>
            <a:r>
              <a:rPr lang="en-US" sz="257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con </a:t>
            </a:r>
            <a:r>
              <a:rPr lang="en-US" sz="2576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tu</a:t>
            </a:r>
            <a:r>
              <a:rPr lang="en-US" sz="257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576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niño</a:t>
            </a:r>
            <a:r>
              <a:rPr lang="en-US" sz="257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/a. Haz que se </a:t>
            </a:r>
            <a:r>
              <a:rPr lang="en-US" sz="2576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sienta</a:t>
            </a:r>
            <a:r>
              <a:rPr lang="en-US" sz="257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576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seguro</a:t>
            </a:r>
            <a:r>
              <a:rPr lang="en-US" sz="257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 </a:t>
            </a:r>
            <a:r>
              <a:rPr lang="en-US" sz="2576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amado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F19FA2-BE14-514E-4542-F95DB0BF83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62130" y="1737359"/>
            <a:ext cx="4807749" cy="4162592"/>
          </a:xfrm>
        </p:spPr>
        <p:txBody>
          <a:bodyPr/>
          <a:lstStyle/>
          <a:p>
            <a:pPr marL="0" indent="0" defTabSz="841248">
              <a:spcBef>
                <a:spcPts val="920"/>
              </a:spcBef>
              <a:buNone/>
            </a:pPr>
            <a:r>
              <a:rPr lang="en-US" sz="2576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Leer</a:t>
            </a:r>
            <a:r>
              <a:rPr lang="en-US" sz="257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Lean </a:t>
            </a:r>
            <a:r>
              <a:rPr lang="en-US" sz="2576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juntos</a:t>
            </a:r>
            <a:r>
              <a:rPr lang="en-US" sz="257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576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seguido</a:t>
            </a:r>
            <a:r>
              <a:rPr lang="en-US" sz="257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 con </a:t>
            </a:r>
            <a:r>
              <a:rPr lang="en-US" sz="2576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animo</a:t>
            </a:r>
            <a:endParaRPr lang="en-US" sz="2576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10312" indent="-210312" defTabSz="841248">
              <a:spcBef>
                <a:spcPts val="920"/>
              </a:spcBef>
            </a:pPr>
            <a:endParaRPr lang="en-US" sz="2576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10312" indent="-210312" defTabSz="841248">
              <a:spcBef>
                <a:spcPts val="920"/>
              </a:spcBef>
            </a:pPr>
            <a:endParaRPr lang="en-US" sz="2576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 defTabSz="841248">
              <a:spcBef>
                <a:spcPts val="920"/>
              </a:spcBef>
              <a:buNone/>
            </a:pPr>
            <a:endParaRPr lang="en-US" sz="2576" dirty="0"/>
          </a:p>
          <a:p>
            <a:pPr marL="0" indent="0" defTabSz="841248">
              <a:spcBef>
                <a:spcPts val="920"/>
              </a:spcBef>
              <a:buNone/>
            </a:pPr>
            <a:endParaRPr lang="en-US" sz="2576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 defTabSz="841248">
              <a:spcBef>
                <a:spcPts val="920"/>
              </a:spcBef>
              <a:buNone/>
            </a:pPr>
            <a:r>
              <a:rPr lang="en-US" sz="2576" b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Motivar</a:t>
            </a:r>
            <a:r>
              <a:rPr lang="en-US" sz="257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en-US" sz="2576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Celebra</a:t>
            </a:r>
            <a:r>
              <a:rPr lang="en-US" sz="257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576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los</a:t>
            </a:r>
            <a:r>
              <a:rPr lang="en-US" sz="257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576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logros</a:t>
            </a:r>
            <a:r>
              <a:rPr lang="en-US" sz="257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sz="2576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tu</a:t>
            </a:r>
            <a:r>
              <a:rPr lang="en-US" sz="257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576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niño</a:t>
            </a:r>
            <a:r>
              <a:rPr lang="en-US" sz="257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</a:t>
            </a:r>
            <a:endParaRPr lang="en-US" dirty="0"/>
          </a:p>
        </p:txBody>
      </p:sp>
      <p:pic>
        <p:nvPicPr>
          <p:cNvPr id="2054" name="Picture 6" descr="The 'baby talk' gap? Moms may favor girls when talking to infants">
            <a:extLst>
              <a:ext uri="{FF2B5EF4-FFF2-40B4-BE49-F238E27FC236}">
                <a16:creationId xmlns:a16="http://schemas.microsoft.com/office/drawing/2014/main" id="{08BCBB68-0DE4-2470-B637-617C3CBB66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8440" y="5488471"/>
            <a:ext cx="2019431" cy="1134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34,100+ Baby Talking Stock Photos, Pictures &amp; Royalty-Free Images - iStock  | Baby talking on phone, Asian baby talking, Mom with baby talking">
            <a:extLst>
              <a:ext uri="{FF2B5EF4-FFF2-40B4-BE49-F238E27FC236}">
                <a16:creationId xmlns:a16="http://schemas.microsoft.com/office/drawing/2014/main" id="{DF8169D2-8163-C8B2-81B8-AC2AA77A56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9277" y="2735291"/>
            <a:ext cx="1848246" cy="1229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When should you start reading with your baby?">
            <a:extLst>
              <a:ext uri="{FF2B5EF4-FFF2-40B4-BE49-F238E27FC236}">
                <a16:creationId xmlns:a16="http://schemas.microsoft.com/office/drawing/2014/main" id="{EF67D3DB-78A0-D0CB-5623-1811D83073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5701" y="2732876"/>
            <a:ext cx="2200606" cy="1232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Getting Your Baby To Talk with Games - Mom365">
            <a:extLst>
              <a:ext uri="{FF2B5EF4-FFF2-40B4-BE49-F238E27FC236}">
                <a16:creationId xmlns:a16="http://schemas.microsoft.com/office/drawing/2014/main" id="{B70D868A-3C9F-D2E1-F36D-3C53E67EAB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1217" y="5182433"/>
            <a:ext cx="2313288" cy="1340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5775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EF1770-179E-19CC-36A5-F8C96642A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anchor="b">
            <a:normAutofit/>
          </a:bodyPr>
          <a:lstStyle/>
          <a:p>
            <a:r>
              <a:rPr lang="en-US" sz="5400" dirty="0"/>
              <a:t>Treehouse</a:t>
            </a:r>
          </a:p>
        </p:txBody>
      </p:sp>
      <p:sp>
        <p:nvSpPr>
          <p:cNvPr id="25" name="sketch line">
            <a:extLst>
              <a:ext uri="{FF2B5EF4-FFF2-40B4-BE49-F238E27FC236}">
                <a16:creationId xmlns:a16="http://schemas.microsoft.com/office/drawing/2014/main" id="{71877DBC-BB60-40F0-AC93-2ACDBAAE60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FF62838C-E28F-C5FD-A2D3-CD772DD8668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6" b="3079"/>
          <a:stretch/>
        </p:blipFill>
        <p:spPr bwMode="auto">
          <a:xfrm>
            <a:off x="6934541" y="640080"/>
            <a:ext cx="3787981" cy="5577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B3F6AEB-1E62-2919-58E9-A22EE5061E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4908652"/>
              </p:ext>
            </p:extLst>
          </p:nvPr>
        </p:nvGraphicFramePr>
        <p:xfrm>
          <a:off x="630936" y="2660904"/>
          <a:ext cx="4818888" cy="35478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52298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93" name="Rectangle 3092">
            <a:extLst>
              <a:ext uri="{FF2B5EF4-FFF2-40B4-BE49-F238E27FC236}">
                <a16:creationId xmlns:a16="http://schemas.microsoft.com/office/drawing/2014/main" id="{7C98A213-5994-475E-B327-DC6EC27FBA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715AA1-6ED2-9BD6-9924-8046E2A98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1" y="670218"/>
            <a:ext cx="10909640" cy="1065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600"/>
              <a:t>Treehouse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7C5047-30EC-1455-BC75-6BA983837A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881" y="1851381"/>
            <a:ext cx="10909643" cy="55265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</a:pPr>
            <a:r>
              <a:rPr lang="en-US" sz="2400"/>
              <a:t>¿Que cosas divertidas usted disfruta hacer con su niño/a?</a:t>
            </a:r>
          </a:p>
        </p:txBody>
      </p:sp>
      <p:sp>
        <p:nvSpPr>
          <p:cNvPr id="3095" name="sketch line">
            <a:extLst>
              <a:ext uri="{FF2B5EF4-FFF2-40B4-BE49-F238E27FC236}">
                <a16:creationId xmlns:a16="http://schemas.microsoft.com/office/drawing/2014/main" id="{4B030A0D-0DAD-4A99-89BB-419527D6A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89376" y="1800088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86" name="Picture 14" descr="The 7 Best Developmental Toys for Babies of 2023">
            <a:extLst>
              <a:ext uri="{FF2B5EF4-FFF2-40B4-BE49-F238E27FC236}">
                <a16:creationId xmlns:a16="http://schemas.microsoft.com/office/drawing/2014/main" id="{1DB77452-1F17-4BCE-6BE0-14F36E556D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2608" y="3035588"/>
            <a:ext cx="3758184" cy="2768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Age-by-Age Guide to Toys">
            <a:extLst>
              <a:ext uri="{FF2B5EF4-FFF2-40B4-BE49-F238E27FC236}">
                <a16:creationId xmlns:a16="http://schemas.microsoft.com/office/drawing/2014/main" id="{072970F8-FE7F-76BB-084A-E76BB22CD7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16908" y="3169354"/>
            <a:ext cx="3758184" cy="250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8" name="Picture 16" descr="Tips for Choosing Toys for Toddlers | ZERO TO THREE">
            <a:extLst>
              <a:ext uri="{FF2B5EF4-FFF2-40B4-BE49-F238E27FC236}">
                <a16:creationId xmlns:a16="http://schemas.microsoft.com/office/drawing/2014/main" id="{B36DD234-A2AE-2C3E-1596-B46C7FE6FB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41208" y="3367513"/>
            <a:ext cx="3758184" cy="2104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8753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31" name="Rectangle 5130">
            <a:extLst>
              <a:ext uri="{FF2B5EF4-FFF2-40B4-BE49-F238E27FC236}">
                <a16:creationId xmlns:a16="http://schemas.microsoft.com/office/drawing/2014/main" id="{7C98A213-5994-475E-B327-DC6EC27FBA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5AFB69-ACCB-402D-B495-52EED4F4D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1" y="670218"/>
            <a:ext cx="10909640" cy="1065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600" dirty="0"/>
              <a:t>¿Que </a:t>
            </a:r>
            <a:r>
              <a:rPr lang="en-US" sz="6600" dirty="0" err="1"/>
              <a:t>esta</a:t>
            </a:r>
            <a:r>
              <a:rPr lang="en-US" sz="6600" dirty="0"/>
              <a:t> </a:t>
            </a:r>
            <a:r>
              <a:rPr lang="en-US" sz="6600" dirty="0" err="1"/>
              <a:t>pasando</a:t>
            </a:r>
            <a:r>
              <a:rPr lang="en-US" sz="6600" dirty="0"/>
              <a:t>?</a:t>
            </a:r>
          </a:p>
        </p:txBody>
      </p:sp>
      <p:sp>
        <p:nvSpPr>
          <p:cNvPr id="5133" name="sketch line">
            <a:extLst>
              <a:ext uri="{FF2B5EF4-FFF2-40B4-BE49-F238E27FC236}">
                <a16:creationId xmlns:a16="http://schemas.microsoft.com/office/drawing/2014/main" id="{4B030A0D-0DAD-4A99-89BB-419527D6A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89376" y="1800088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6" name="Picture 6" descr="How To Help Toddler Speak: 15 Activities To Encourage Them">
            <a:extLst>
              <a:ext uri="{FF2B5EF4-FFF2-40B4-BE49-F238E27FC236}">
                <a16:creationId xmlns:a16="http://schemas.microsoft.com/office/drawing/2014/main" id="{9A65B603-FAA4-EDDF-4A79-045381B609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47106" y="3362023"/>
            <a:ext cx="3758184" cy="250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The Important Meaning Behind Babies' Cooing">
            <a:extLst>
              <a:ext uri="{FF2B5EF4-FFF2-40B4-BE49-F238E27FC236}">
                <a16:creationId xmlns:a16="http://schemas.microsoft.com/office/drawing/2014/main" id="{8912B153-7969-93FB-70DA-8BE1F0BCD79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2608" y="3254767"/>
            <a:ext cx="3758184" cy="2104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Development of Pointing Gestures in Children With Typical and Delayed  Language Acquisition | Journal of Speech, Language, and Hearing Research">
            <a:extLst>
              <a:ext uri="{FF2B5EF4-FFF2-40B4-BE49-F238E27FC236}">
                <a16:creationId xmlns:a16="http://schemas.microsoft.com/office/drawing/2014/main" id="{B51C5410-E467-A734-FFCA-195BE8C780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14609" y="3575508"/>
            <a:ext cx="3758184" cy="1879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2893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B1DB5-9644-C4EE-CE56-F6418172E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Hablar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75FF800-4650-3CAD-B40E-892A5250C8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88419" y="786809"/>
            <a:ext cx="5665381" cy="5390154"/>
          </a:xfrm>
        </p:spPr>
        <p:txBody>
          <a:bodyPr/>
          <a:lstStyle/>
          <a:p>
            <a:pPr marL="0" indent="0">
              <a:buNone/>
            </a:pPr>
            <a:r>
              <a:rPr lang="en-US" sz="2600" dirty="0" err="1"/>
              <a:t>Bebes</a:t>
            </a:r>
            <a:r>
              <a:rPr lang="en-US" sz="2600" dirty="0"/>
              <a:t> </a:t>
            </a:r>
            <a:r>
              <a:rPr lang="en-US" sz="2600" i="1" dirty="0" err="1"/>
              <a:t>vocalizan</a:t>
            </a:r>
            <a:r>
              <a:rPr lang="en-US" sz="2600" i="1" dirty="0"/>
              <a:t> </a:t>
            </a:r>
          </a:p>
          <a:p>
            <a:pPr marL="0" indent="0">
              <a:buNone/>
            </a:pPr>
            <a:r>
              <a:rPr lang="en-US" sz="2600" dirty="0"/>
              <a:t>(</a:t>
            </a:r>
            <a:r>
              <a:rPr lang="en-US" sz="2600" dirty="0" err="1"/>
              <a:t>hacen</a:t>
            </a:r>
            <a:r>
              <a:rPr lang="en-US" sz="2600" dirty="0"/>
              <a:t> </a:t>
            </a:r>
            <a:r>
              <a:rPr lang="en-US" sz="2600" dirty="0" err="1"/>
              <a:t>sonidos</a:t>
            </a:r>
            <a:r>
              <a:rPr lang="en-US" sz="2600" dirty="0"/>
              <a:t>)</a:t>
            </a:r>
            <a:endParaRPr lang="en-US" sz="2600" i="1" dirty="0"/>
          </a:p>
          <a:p>
            <a:endParaRPr lang="en-US" dirty="0"/>
          </a:p>
          <a:p>
            <a:pPr marL="0" indent="0">
              <a:buNone/>
            </a:pPr>
            <a:r>
              <a:rPr lang="en-US" sz="2600" dirty="0"/>
              <a:t>Infantes </a:t>
            </a:r>
            <a:r>
              <a:rPr lang="en-US" sz="2600" dirty="0" err="1"/>
              <a:t>hacen</a:t>
            </a:r>
            <a:r>
              <a:rPr lang="en-US" sz="2600" dirty="0"/>
              <a:t> </a:t>
            </a:r>
            <a:r>
              <a:rPr lang="en-US" sz="2600" dirty="0" err="1"/>
              <a:t>gestos</a:t>
            </a:r>
            <a:endParaRPr lang="en-US" sz="2600" dirty="0"/>
          </a:p>
          <a:p>
            <a:pPr marL="0" indent="0">
              <a:buNone/>
            </a:pPr>
            <a:r>
              <a:rPr lang="en-US" sz="2600" dirty="0"/>
              <a:t> (“hi”, “bye”, </a:t>
            </a:r>
            <a:r>
              <a:rPr lang="en-US" sz="2600" dirty="0" err="1"/>
              <a:t>señalan</a:t>
            </a:r>
            <a:r>
              <a:rPr lang="en-US" sz="2600" dirty="0"/>
              <a:t>)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600" dirty="0" err="1"/>
              <a:t>Niños</a:t>
            </a:r>
            <a:r>
              <a:rPr lang="en-US" sz="2600" dirty="0"/>
              <a:t> </a:t>
            </a:r>
            <a:r>
              <a:rPr lang="en-US" sz="2600" dirty="0" err="1"/>
              <a:t>pequeños</a:t>
            </a:r>
            <a:r>
              <a:rPr lang="en-US" sz="2600" dirty="0"/>
              <a:t> </a:t>
            </a:r>
            <a:r>
              <a:rPr lang="en-US" sz="2600" i="1" dirty="0" err="1"/>
              <a:t>verbalizan</a:t>
            </a:r>
            <a:r>
              <a:rPr lang="en-US" sz="2600" dirty="0"/>
              <a:t> y </a:t>
            </a:r>
            <a:r>
              <a:rPr lang="en-US" sz="2600" dirty="0" err="1"/>
              <a:t>entienden</a:t>
            </a:r>
            <a:r>
              <a:rPr lang="en-US" sz="2600" dirty="0"/>
              <a:t> </a:t>
            </a:r>
            <a:r>
              <a:rPr lang="en-US" sz="2600" dirty="0" err="1"/>
              <a:t>instrucciones</a:t>
            </a:r>
            <a:r>
              <a:rPr lang="en-US" sz="2600" dirty="0"/>
              <a:t> simples</a:t>
            </a:r>
          </a:p>
          <a:p>
            <a:pPr marL="0" indent="0">
              <a:buNone/>
            </a:pPr>
            <a:r>
              <a:rPr lang="en-US" sz="2600" dirty="0" err="1"/>
              <a:t>Dicen</a:t>
            </a:r>
            <a:r>
              <a:rPr lang="en-US" sz="2600" dirty="0"/>
              <a:t> “mama”, “dada”,</a:t>
            </a:r>
          </a:p>
          <a:p>
            <a:pPr marL="0" indent="0">
              <a:buNone/>
            </a:pPr>
            <a:r>
              <a:rPr lang="en-US" sz="2600" dirty="0" err="1"/>
              <a:t>Juegan</a:t>
            </a:r>
            <a:r>
              <a:rPr lang="en-US" sz="2600" dirty="0"/>
              <a:t> “</a:t>
            </a:r>
            <a:r>
              <a:rPr lang="en-US" sz="2600" dirty="0" err="1"/>
              <a:t>enseñame</a:t>
            </a:r>
            <a:r>
              <a:rPr lang="en-US" sz="2600" dirty="0"/>
              <a:t>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Development of Pointing Gestures in Children With Typical and Delayed  Language Acquisition | Journal of Speech, Language, and Hearing Research">
            <a:extLst>
              <a:ext uri="{FF2B5EF4-FFF2-40B4-BE49-F238E27FC236}">
                <a16:creationId xmlns:a16="http://schemas.microsoft.com/office/drawing/2014/main" id="{2DF28A43-96FC-6ECC-9B3C-C7D697ACA1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88696" y="2176741"/>
            <a:ext cx="2779343" cy="1389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How To Help Toddler Speak: 15 Activities To Encourage Them">
            <a:extLst>
              <a:ext uri="{FF2B5EF4-FFF2-40B4-BE49-F238E27FC236}">
                <a16:creationId xmlns:a16="http://schemas.microsoft.com/office/drawing/2014/main" id="{D4B3FDD4-1404-8A10-0B2E-7FB636A1EF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159248" y="4799362"/>
            <a:ext cx="2501401" cy="1664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04F117EB-A416-6F8A-4CF0-814BF2C2DB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265428" cy="4351338"/>
          </a:xfrm>
        </p:spPr>
        <p:txBody>
          <a:bodyPr/>
          <a:lstStyle/>
          <a:p>
            <a:r>
              <a:rPr lang="en-US" dirty="0"/>
              <a:t>¿</a:t>
            </a:r>
            <a:r>
              <a:rPr lang="en-US" dirty="0" err="1"/>
              <a:t>Donde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niño</a:t>
            </a:r>
            <a:r>
              <a:rPr lang="en-US" dirty="0"/>
              <a:t>/a </a:t>
            </a:r>
            <a:r>
              <a:rPr lang="en-US" dirty="0" err="1"/>
              <a:t>está</a:t>
            </a:r>
            <a:r>
              <a:rPr lang="en-US" dirty="0"/>
              <a:t>?</a:t>
            </a:r>
          </a:p>
          <a:p>
            <a:r>
              <a:rPr lang="en-US" dirty="0" err="1"/>
              <a:t>Intente</a:t>
            </a:r>
            <a:r>
              <a:rPr lang="en-US" dirty="0"/>
              <a:t> </a:t>
            </a:r>
            <a:r>
              <a:rPr lang="en-US" dirty="0" err="1"/>
              <a:t>narrar</a:t>
            </a:r>
            <a:r>
              <a:rPr lang="en-US" dirty="0"/>
              <a:t> </a:t>
            </a:r>
            <a:r>
              <a:rPr lang="en-US" dirty="0" err="1"/>
              <a:t>comentar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fuera</a:t>
            </a:r>
            <a:r>
              <a:rPr lang="en-US" dirty="0"/>
              <a:t> </a:t>
            </a:r>
            <a:r>
              <a:rPr lang="en-US" dirty="0" err="1"/>
              <a:t>comentarista</a:t>
            </a:r>
            <a:r>
              <a:rPr lang="en-US" dirty="0"/>
              <a:t> de </a:t>
            </a:r>
            <a:r>
              <a:rPr lang="en-US" dirty="0" err="1"/>
              <a:t>deportes</a:t>
            </a:r>
            <a:endParaRPr lang="en-US" dirty="0"/>
          </a:p>
          <a:p>
            <a:r>
              <a:rPr lang="en-US" dirty="0"/>
              <a:t>¿De que </a:t>
            </a:r>
            <a:r>
              <a:rPr lang="en-US" dirty="0" err="1"/>
              <a:t>nueva</a:t>
            </a:r>
            <a:r>
              <a:rPr lang="en-US" dirty="0"/>
              <a:t> </a:t>
            </a:r>
            <a:r>
              <a:rPr lang="en-US" dirty="0" err="1"/>
              <a:t>manera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puedes</a:t>
            </a:r>
            <a:r>
              <a:rPr lang="en-US" dirty="0"/>
              <a:t> </a:t>
            </a:r>
            <a:r>
              <a:rPr lang="en-US" dirty="0" err="1"/>
              <a:t>comunicar</a:t>
            </a:r>
            <a:r>
              <a:rPr lang="en-US" dirty="0"/>
              <a:t> con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niño</a:t>
            </a:r>
            <a:r>
              <a:rPr lang="en-US" dirty="0"/>
              <a:t>/a?</a:t>
            </a:r>
          </a:p>
          <a:p>
            <a:endParaRPr lang="en-US" dirty="0"/>
          </a:p>
        </p:txBody>
      </p:sp>
      <p:pic>
        <p:nvPicPr>
          <p:cNvPr id="12" name="Picture 2" descr="The Important Meaning Behind Babies' Cooing">
            <a:extLst>
              <a:ext uri="{FF2B5EF4-FFF2-40B4-BE49-F238E27FC236}">
                <a16:creationId xmlns:a16="http://schemas.microsoft.com/office/drawing/2014/main" id="{6656A679-5804-7730-6509-DBC3261E5C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88696" y="365125"/>
            <a:ext cx="2659014" cy="1489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8800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55" name="Rectangle 6154">
            <a:extLst>
              <a:ext uri="{FF2B5EF4-FFF2-40B4-BE49-F238E27FC236}">
                <a16:creationId xmlns:a16="http://schemas.microsoft.com/office/drawing/2014/main" id="{352BEC0E-22F8-46D0-9632-375DB541B0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E1DF1D-F130-9D0A-FD00-2E1CC3B7D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9184"/>
            <a:ext cx="6894576" cy="1783080"/>
          </a:xfrm>
        </p:spPr>
        <p:txBody>
          <a:bodyPr anchor="b">
            <a:normAutofit/>
          </a:bodyPr>
          <a:lstStyle/>
          <a:p>
            <a:r>
              <a:rPr lang="en-US" sz="5400"/>
              <a:t>Leer</a:t>
            </a:r>
          </a:p>
        </p:txBody>
      </p:sp>
      <p:sp>
        <p:nvSpPr>
          <p:cNvPr id="6157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952" y="239572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FE766D-7D29-3F88-63E5-DE7B61B2A7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706624"/>
            <a:ext cx="6894576" cy="3483864"/>
          </a:xfrm>
        </p:spPr>
        <p:txBody>
          <a:bodyPr>
            <a:normAutofit/>
          </a:bodyPr>
          <a:lstStyle/>
          <a:p>
            <a:r>
              <a:rPr lang="en-US" dirty="0"/>
              <a:t>¿ </a:t>
            </a:r>
            <a:r>
              <a:rPr lang="en-US" dirty="0" err="1"/>
              <a:t>Puede</a:t>
            </a:r>
            <a:r>
              <a:rPr lang="en-US" dirty="0"/>
              <a:t> leer junto a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niño</a:t>
            </a:r>
            <a:r>
              <a:rPr lang="en-US" dirty="0"/>
              <a:t>/a?</a:t>
            </a:r>
          </a:p>
          <a:p>
            <a:r>
              <a:rPr lang="en-US" dirty="0"/>
              <a:t>Use la </a:t>
            </a:r>
            <a:r>
              <a:rPr lang="en-US" dirty="0" err="1"/>
              <a:t>historia</a:t>
            </a:r>
            <a:r>
              <a:rPr lang="en-US" dirty="0"/>
              <a:t> del </a:t>
            </a:r>
            <a:r>
              <a:rPr lang="en-US" dirty="0" err="1"/>
              <a:t>cuento</a:t>
            </a:r>
            <a:r>
              <a:rPr lang="en-US" dirty="0"/>
              <a:t> y </a:t>
            </a:r>
            <a:r>
              <a:rPr lang="en-US" dirty="0" err="1"/>
              <a:t>piense</a:t>
            </a:r>
            <a:r>
              <a:rPr lang="en-US" dirty="0"/>
              <a:t> </a:t>
            </a:r>
            <a:r>
              <a:rPr lang="en-US" dirty="0" err="1"/>
              <a:t>nuevas</a:t>
            </a:r>
            <a:r>
              <a:rPr lang="en-US" dirty="0"/>
              <a:t> </a:t>
            </a:r>
            <a:r>
              <a:rPr lang="en-US" dirty="0" err="1"/>
              <a:t>maneras</a:t>
            </a:r>
            <a:r>
              <a:rPr lang="en-US" dirty="0"/>
              <a:t> </a:t>
            </a:r>
            <a:r>
              <a:rPr lang="en-US" dirty="0" err="1"/>
              <a:t>divertidas</a:t>
            </a:r>
            <a:r>
              <a:rPr lang="en-US" dirty="0"/>
              <a:t> para leer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proximos</a:t>
            </a:r>
            <a:r>
              <a:rPr lang="en-US" dirty="0"/>
              <a:t> meses. </a:t>
            </a:r>
          </a:p>
        </p:txBody>
      </p:sp>
      <p:pic>
        <p:nvPicPr>
          <p:cNvPr id="6146" name="Picture 2" descr="Read Early and Often | ZERO TO THREE">
            <a:extLst>
              <a:ext uri="{FF2B5EF4-FFF2-40B4-BE49-F238E27FC236}">
                <a16:creationId xmlns:a16="http://schemas.microsoft.com/office/drawing/2014/main" id="{CA965B58-21A0-4F5A-4184-6C481BA33E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63840" y="708528"/>
            <a:ext cx="4014216" cy="2671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Developmental Milestones of Early Literacy - HealthyChildren.org">
            <a:extLst>
              <a:ext uri="{FF2B5EF4-FFF2-40B4-BE49-F238E27FC236}">
                <a16:creationId xmlns:a16="http://schemas.microsoft.com/office/drawing/2014/main" id="{3B85434F-A31D-C642-3EDA-62C29E2A31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63840" y="4229261"/>
            <a:ext cx="3995928" cy="1876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3925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CC309-CF1D-A4B7-9DFE-BCD95AB95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¿Que </a:t>
            </a:r>
            <a:r>
              <a:rPr lang="en-US" dirty="0" err="1"/>
              <a:t>esta</a:t>
            </a:r>
            <a:r>
              <a:rPr lang="en-US" dirty="0"/>
              <a:t> </a:t>
            </a:r>
            <a:r>
              <a:rPr lang="en-US" dirty="0" err="1"/>
              <a:t>pasando</a:t>
            </a:r>
            <a:r>
              <a:rPr lang="en-US" dirty="0"/>
              <a:t>? </a:t>
            </a:r>
          </a:p>
        </p:txBody>
      </p:sp>
      <p:pic>
        <p:nvPicPr>
          <p:cNvPr id="8194" name="Picture 2" descr="Why your baby should play on the floor | Lovevery">
            <a:extLst>
              <a:ext uri="{FF2B5EF4-FFF2-40B4-BE49-F238E27FC236}">
                <a16:creationId xmlns:a16="http://schemas.microsoft.com/office/drawing/2014/main" id="{8FA1FB51-6C97-2B34-0459-E83C7A3B6B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025" y="1926898"/>
            <a:ext cx="2295525" cy="1360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A complete guide to baby development milestones | Lovevery">
            <a:extLst>
              <a:ext uri="{FF2B5EF4-FFF2-40B4-BE49-F238E27FC236}">
                <a16:creationId xmlns:a16="http://schemas.microsoft.com/office/drawing/2014/main" id="{A9327F44-E2D2-3893-D41E-46076EDD33C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376" y="2006815"/>
            <a:ext cx="2219774" cy="1315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0" name="Picture 8" descr="Starting Solids: The Importance of Sitting Unassisted - Feeding Littles">
            <a:extLst>
              <a:ext uri="{FF2B5EF4-FFF2-40B4-BE49-F238E27FC236}">
                <a16:creationId xmlns:a16="http://schemas.microsoft.com/office/drawing/2014/main" id="{DEE9DFB8-6490-2993-5EE3-2597DFE2E9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8252" y="1766421"/>
            <a:ext cx="1795929" cy="1795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2" name="Picture 10" descr="Baby crawling: Age when babies crawl and how to help | BabyCenter">
            <a:extLst>
              <a:ext uri="{FF2B5EF4-FFF2-40B4-BE49-F238E27FC236}">
                <a16:creationId xmlns:a16="http://schemas.microsoft.com/office/drawing/2014/main" id="{BFB1E5AA-11C8-0306-9339-B73DF7B067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9705" y="4816474"/>
            <a:ext cx="2142163" cy="115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4" name="Picture 12" descr="Standing play helps develop pre-walking skills | Lovevery">
            <a:extLst>
              <a:ext uri="{FF2B5EF4-FFF2-40B4-BE49-F238E27FC236}">
                <a16:creationId xmlns:a16="http://schemas.microsoft.com/office/drawing/2014/main" id="{74F4E391-EB91-F4FE-D08A-468984BDED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8368" y="4579936"/>
            <a:ext cx="2355264" cy="1395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6" name="Picture 14" descr="Running away | BabyCenter">
            <a:extLst>
              <a:ext uri="{FF2B5EF4-FFF2-40B4-BE49-F238E27FC236}">
                <a16:creationId xmlns:a16="http://schemas.microsoft.com/office/drawing/2014/main" id="{F08E3D1F-14E0-342B-4370-4A43F04012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2364" y="4572087"/>
            <a:ext cx="2642358" cy="1429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rrow: Right 3">
            <a:extLst>
              <a:ext uri="{FF2B5EF4-FFF2-40B4-BE49-F238E27FC236}">
                <a16:creationId xmlns:a16="http://schemas.microsoft.com/office/drawing/2014/main" id="{385A650C-6FC5-B642-C310-570F83856536}"/>
              </a:ext>
            </a:extLst>
          </p:cNvPr>
          <p:cNvSpPr/>
          <p:nvPr/>
        </p:nvSpPr>
        <p:spPr>
          <a:xfrm>
            <a:off x="4152900" y="2555874"/>
            <a:ext cx="447675" cy="2444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0A4F47FD-B0F0-9A46-9A63-B9BA6A781C6B}"/>
              </a:ext>
            </a:extLst>
          </p:cNvPr>
          <p:cNvSpPr/>
          <p:nvPr/>
        </p:nvSpPr>
        <p:spPr>
          <a:xfrm>
            <a:off x="7661429" y="2555874"/>
            <a:ext cx="426128" cy="2444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B20CEE10-3975-3882-5A4C-243F8A0E398F}"/>
              </a:ext>
            </a:extLst>
          </p:cNvPr>
          <p:cNvSpPr/>
          <p:nvPr/>
        </p:nvSpPr>
        <p:spPr>
          <a:xfrm>
            <a:off x="3897297" y="5246703"/>
            <a:ext cx="447675" cy="2444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986C84C6-3538-BD3C-6747-DE489A340DF2}"/>
              </a:ext>
            </a:extLst>
          </p:cNvPr>
          <p:cNvSpPr/>
          <p:nvPr/>
        </p:nvSpPr>
        <p:spPr>
          <a:xfrm>
            <a:off x="7744934" y="5133550"/>
            <a:ext cx="426128" cy="2444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02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B920F-810C-D8FB-6FA5-4C8916D05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+mn-lt"/>
              </a:rPr>
              <a:t>Estimular</a:t>
            </a:r>
            <a:r>
              <a:rPr lang="en-US" b="1" dirty="0">
                <a:latin typeface="+mn-lt"/>
              </a:rPr>
              <a:t>:</a:t>
            </a:r>
            <a:br>
              <a:rPr lang="en-US" dirty="0">
                <a:latin typeface="+mn-lt"/>
              </a:rPr>
            </a:br>
            <a:endParaRPr lang="en-US" b="1" dirty="0">
              <a:latin typeface="+mn-lt"/>
            </a:endParaRP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59C7F2D4-B939-B7E3-DE8C-B726DD9401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91271"/>
            <a:ext cx="4846637" cy="5369780"/>
          </a:xfrm>
        </p:spPr>
        <p:txBody>
          <a:bodyPr/>
          <a:lstStyle/>
          <a:p>
            <a:r>
              <a:rPr lang="en-US" dirty="0"/>
              <a:t>De la cabeza a </a:t>
            </a:r>
            <a:r>
              <a:rPr lang="en-US" dirty="0" err="1"/>
              <a:t>los</a:t>
            </a:r>
            <a:r>
              <a:rPr lang="en-US" dirty="0"/>
              <a:t> pies</a:t>
            </a:r>
          </a:p>
          <a:p>
            <a:pPr lvl="1"/>
            <a:r>
              <a:rPr lang="en-US" dirty="0"/>
              <a:t>Cabeza, </a:t>
            </a:r>
            <a:r>
              <a:rPr lang="en-US" dirty="0" err="1"/>
              <a:t>cuello</a:t>
            </a:r>
            <a:r>
              <a:rPr lang="en-US" dirty="0"/>
              <a:t>, </a:t>
            </a:r>
            <a:r>
              <a:rPr lang="en-US" dirty="0" err="1"/>
              <a:t>brazos</a:t>
            </a:r>
            <a:r>
              <a:rPr lang="en-US" dirty="0"/>
              <a:t>: </a:t>
            </a:r>
            <a:r>
              <a:rPr lang="en-US" dirty="0" err="1"/>
              <a:t>alcanzar</a:t>
            </a:r>
            <a:r>
              <a:rPr lang="en-US" dirty="0"/>
              <a:t> </a:t>
            </a:r>
            <a:r>
              <a:rPr lang="en-US" dirty="0" err="1"/>
              <a:t>objetos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 err="1"/>
              <a:t>Tronco</a:t>
            </a:r>
            <a:r>
              <a:rPr lang="en-US" dirty="0"/>
              <a:t>: </a:t>
            </a:r>
            <a:r>
              <a:rPr lang="en-US" dirty="0" err="1"/>
              <a:t>voltearse</a:t>
            </a:r>
            <a:r>
              <a:rPr lang="en-US" dirty="0"/>
              <a:t>, </a:t>
            </a:r>
            <a:r>
              <a:rPr lang="en-US" dirty="0" err="1"/>
              <a:t>sentarse</a:t>
            </a:r>
            <a:r>
              <a:rPr lang="en-US" dirty="0"/>
              <a:t>, </a:t>
            </a:r>
            <a:r>
              <a:rPr lang="en-US" dirty="0" err="1"/>
              <a:t>gatear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 err="1"/>
              <a:t>Piernas</a:t>
            </a:r>
            <a:r>
              <a:rPr lang="en-US" dirty="0"/>
              <a:t>: </a:t>
            </a:r>
            <a:r>
              <a:rPr lang="en-US" dirty="0" err="1"/>
              <a:t>pararse</a:t>
            </a:r>
            <a:r>
              <a:rPr lang="en-US" dirty="0"/>
              <a:t>, </a:t>
            </a:r>
            <a:r>
              <a:rPr lang="en-US" dirty="0" err="1"/>
              <a:t>caminar</a:t>
            </a:r>
            <a:r>
              <a:rPr lang="en-US" dirty="0"/>
              <a:t>, </a:t>
            </a:r>
            <a:r>
              <a:rPr lang="en-US" dirty="0" err="1"/>
              <a:t>correr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C7C0C0-1F60-0BCF-2C3A-AA5F2D326E0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800" b="1" dirty="0" err="1"/>
              <a:t>Destrezas</a:t>
            </a:r>
            <a:r>
              <a:rPr lang="en-US" sz="2800" b="1" dirty="0"/>
              <a:t> </a:t>
            </a:r>
            <a:r>
              <a:rPr lang="en-US" sz="2800" b="1" dirty="0" err="1"/>
              <a:t>Motoras</a:t>
            </a:r>
            <a:endParaRPr lang="en-US" sz="2800" b="1" dirty="0"/>
          </a:p>
          <a:p>
            <a:r>
              <a:rPr lang="en-US" sz="2800" dirty="0"/>
              <a:t>¿ </a:t>
            </a:r>
            <a:r>
              <a:rPr lang="en-US" sz="2800" dirty="0" err="1"/>
              <a:t>Donde</a:t>
            </a:r>
            <a:r>
              <a:rPr lang="en-US" sz="2800" dirty="0"/>
              <a:t> </a:t>
            </a:r>
            <a:r>
              <a:rPr lang="en-US" sz="2800" dirty="0" err="1"/>
              <a:t>esta</a:t>
            </a:r>
            <a:r>
              <a:rPr lang="en-US" sz="2800" dirty="0"/>
              <a:t> </a:t>
            </a:r>
            <a:r>
              <a:rPr lang="en-US" sz="2800" dirty="0" err="1"/>
              <a:t>su</a:t>
            </a:r>
            <a:r>
              <a:rPr lang="en-US" sz="2800" dirty="0"/>
              <a:t> </a:t>
            </a:r>
            <a:r>
              <a:rPr lang="en-US" sz="2800" dirty="0" err="1"/>
              <a:t>niño</a:t>
            </a:r>
            <a:r>
              <a:rPr lang="en-US" sz="2800" dirty="0"/>
              <a:t>/a?</a:t>
            </a:r>
          </a:p>
          <a:p>
            <a:r>
              <a:rPr lang="en-US" sz="2800" dirty="0"/>
              <a:t>¿Que </a:t>
            </a:r>
            <a:r>
              <a:rPr lang="en-US" sz="2800" dirty="0" err="1"/>
              <a:t>puede</a:t>
            </a:r>
            <a:r>
              <a:rPr lang="en-US" sz="2800" dirty="0"/>
              <a:t> </a:t>
            </a:r>
            <a:r>
              <a:rPr lang="en-US" sz="2800" dirty="0" err="1"/>
              <a:t>hacer</a:t>
            </a:r>
            <a:r>
              <a:rPr lang="en-US" sz="2800" dirty="0"/>
              <a:t> </a:t>
            </a:r>
            <a:r>
              <a:rPr lang="en-US" sz="2800" dirty="0" err="1"/>
              <a:t>distinto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</a:t>
            </a:r>
            <a:r>
              <a:rPr lang="en-US" sz="2800" dirty="0" err="1"/>
              <a:t>los</a:t>
            </a:r>
            <a:r>
              <a:rPr lang="en-US" sz="2800" dirty="0"/>
              <a:t> </a:t>
            </a:r>
            <a:r>
              <a:rPr lang="en-US" sz="2800" dirty="0" err="1"/>
              <a:t>proximos</a:t>
            </a:r>
            <a:r>
              <a:rPr lang="en-US" sz="2800" dirty="0"/>
              <a:t> meses?</a:t>
            </a:r>
          </a:p>
        </p:txBody>
      </p:sp>
      <p:pic>
        <p:nvPicPr>
          <p:cNvPr id="7" name="Picture 2" descr="Why your baby should play on the floor | Lovevery">
            <a:extLst>
              <a:ext uri="{FF2B5EF4-FFF2-40B4-BE49-F238E27FC236}">
                <a16:creationId xmlns:a16="http://schemas.microsoft.com/office/drawing/2014/main" id="{6E0008ED-D641-56A6-15F7-B5FF75D710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9237" y="1810653"/>
            <a:ext cx="2015914" cy="1194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A complete guide to baby development milestones | Lovevery">
            <a:extLst>
              <a:ext uri="{FF2B5EF4-FFF2-40B4-BE49-F238E27FC236}">
                <a16:creationId xmlns:a16="http://schemas.microsoft.com/office/drawing/2014/main" id="{5E98BCE4-D0D0-00D3-A18E-A9085B104D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1200" y="1810652"/>
            <a:ext cx="2015915" cy="1194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Starting Solids: The Importance of Sitting Unassisted - Feeding Littles">
            <a:extLst>
              <a:ext uri="{FF2B5EF4-FFF2-40B4-BE49-F238E27FC236}">
                <a16:creationId xmlns:a16="http://schemas.microsoft.com/office/drawing/2014/main" id="{74CB541B-C4CE-727B-A7E7-3B54976C22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5662" y="3015411"/>
            <a:ext cx="1675154" cy="1675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0" descr="Baby crawling: Age when babies crawl and how to help | BabyCenter">
            <a:extLst>
              <a:ext uri="{FF2B5EF4-FFF2-40B4-BE49-F238E27FC236}">
                <a16:creationId xmlns:a16="http://schemas.microsoft.com/office/drawing/2014/main" id="{6121D947-BC51-F1BD-FAC1-813198BDEC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4029" y="3645755"/>
            <a:ext cx="2142163" cy="115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 descr="Standing play helps develop pre-walking skills | Lovevery">
            <a:extLst>
              <a:ext uri="{FF2B5EF4-FFF2-40B4-BE49-F238E27FC236}">
                <a16:creationId xmlns:a16="http://schemas.microsoft.com/office/drawing/2014/main" id="{BF759FA1-CAFA-25DE-1DB6-31E316CEB6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8975" y="5382550"/>
            <a:ext cx="2121949" cy="1257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4" descr="Running away | BabyCenter">
            <a:extLst>
              <a:ext uri="{FF2B5EF4-FFF2-40B4-BE49-F238E27FC236}">
                <a16:creationId xmlns:a16="http://schemas.microsoft.com/office/drawing/2014/main" id="{D1DF76D5-FE44-35CF-EEB0-9F48465A0C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629" y="5406428"/>
            <a:ext cx="2212341" cy="1196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4267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635</TotalTime>
  <Words>440</Words>
  <Application>Microsoft Office PowerPoint</Application>
  <PresentationFormat>Widescreen</PresentationFormat>
  <Paragraphs>85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Treehouse (Telemedicina)</vt:lpstr>
      <vt:lpstr>Conceptos Basicos</vt:lpstr>
      <vt:lpstr>Treehouse</vt:lpstr>
      <vt:lpstr>Treehouse</vt:lpstr>
      <vt:lpstr>¿Que esta pasando?</vt:lpstr>
      <vt:lpstr>Hablar</vt:lpstr>
      <vt:lpstr>Leer</vt:lpstr>
      <vt:lpstr>¿Que esta pasando? </vt:lpstr>
      <vt:lpstr>Estimular: </vt:lpstr>
      <vt:lpstr>¿Que esta pasando? </vt:lpstr>
      <vt:lpstr>Estimular</vt:lpstr>
      <vt:lpstr>Que esta pasando?</vt:lpstr>
      <vt:lpstr>Motivar</vt:lpstr>
      <vt:lpstr>Treehouse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Treehouse (Telemedicina</dc:title>
  <dc:creator>Iturbe-Ortiz, Mari</dc:creator>
  <cp:lastModifiedBy>Mari Iturbe</cp:lastModifiedBy>
  <cp:revision>4</cp:revision>
  <dcterms:created xsi:type="dcterms:W3CDTF">2023-04-05T12:47:57Z</dcterms:created>
  <dcterms:modified xsi:type="dcterms:W3CDTF">2023-06-27T15:38:24Z</dcterms:modified>
</cp:coreProperties>
</file>