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  <p:sldMasterId id="2147483792" r:id="rId2"/>
  </p:sldMasterIdLst>
  <p:notesMasterIdLst>
    <p:notesMasterId r:id="rId40"/>
  </p:notesMasterIdLst>
  <p:handoutMasterIdLst>
    <p:handoutMasterId r:id="rId41"/>
  </p:handoutMasterIdLst>
  <p:sldIdLst>
    <p:sldId id="1214" r:id="rId3"/>
    <p:sldId id="590" r:id="rId4"/>
    <p:sldId id="1215" r:id="rId5"/>
    <p:sldId id="1307" r:id="rId6"/>
    <p:sldId id="1302" r:id="rId7"/>
    <p:sldId id="1213" r:id="rId8"/>
    <p:sldId id="1202" r:id="rId9"/>
    <p:sldId id="1154" r:id="rId10"/>
    <p:sldId id="1201" r:id="rId11"/>
    <p:sldId id="1082" r:id="rId12"/>
    <p:sldId id="1159" r:id="rId13"/>
    <p:sldId id="1193" r:id="rId14"/>
    <p:sldId id="1208" r:id="rId15"/>
    <p:sldId id="1194" r:id="rId16"/>
    <p:sldId id="1160" r:id="rId17"/>
    <p:sldId id="1158" r:id="rId18"/>
    <p:sldId id="1205" r:id="rId19"/>
    <p:sldId id="1204" r:id="rId20"/>
    <p:sldId id="1166" r:id="rId21"/>
    <p:sldId id="1209" r:id="rId22"/>
    <p:sldId id="1169" r:id="rId23"/>
    <p:sldId id="1206" r:id="rId24"/>
    <p:sldId id="1172" r:id="rId25"/>
    <p:sldId id="1196" r:id="rId26"/>
    <p:sldId id="1173" r:id="rId27"/>
    <p:sldId id="1174" r:id="rId28"/>
    <p:sldId id="1179" r:id="rId29"/>
    <p:sldId id="1211" r:id="rId30"/>
    <p:sldId id="1188" r:id="rId31"/>
    <p:sldId id="1187" r:id="rId32"/>
    <p:sldId id="1200" r:id="rId33"/>
    <p:sldId id="1144" r:id="rId34"/>
    <p:sldId id="1184" r:id="rId35"/>
    <p:sldId id="1207" r:id="rId36"/>
    <p:sldId id="1210" r:id="rId37"/>
    <p:sldId id="1212" r:id="rId38"/>
    <p:sldId id="1199" r:id="rId39"/>
  </p:sldIdLst>
  <p:sldSz cx="9144000" cy="6858000" type="screen4x3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7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45" autoAdjust="0"/>
    <p:restoredTop sz="94556" autoAdjust="0"/>
  </p:normalViewPr>
  <p:slideViewPr>
    <p:cSldViewPr>
      <p:cViewPr varScale="1">
        <p:scale>
          <a:sx n="104" d="100"/>
          <a:sy n="104" d="100"/>
        </p:scale>
        <p:origin x="2202" y="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150" y="-90"/>
      </p:cViewPr>
      <p:guideLst>
        <p:guide orient="horz" pos="2957"/>
        <p:guide pos="223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/Relationships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image" Target="../media/image27.png"/><Relationship Id="rId5" Type="http://schemas.openxmlformats.org/officeDocument/2006/relationships/image" Target="../media/image31.svg"/><Relationship Id="rId4" Type="http://schemas.openxmlformats.org/officeDocument/2006/relationships/image" Target="../media/image30.pn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4" Type="http://schemas.openxmlformats.org/officeDocument/2006/relationships/image" Target="../media/image25.svg"/></Relationships>
</file>

<file path=ppt/diagrams/_rels/drawing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image" Target="../media/image27.png"/><Relationship Id="rId5" Type="http://schemas.openxmlformats.org/officeDocument/2006/relationships/image" Target="../media/image31.svg"/><Relationship Id="rId4" Type="http://schemas.openxmlformats.org/officeDocument/2006/relationships/image" Target="../media/image30.pn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4" Type="http://schemas.openxmlformats.org/officeDocument/2006/relationships/image" Target="../media/image2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E1D5AC-B269-4629-B836-423FB040EBAC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F5A2BAC-78F7-49F9-9268-B57CF05B0AC7}">
      <dgm:prSet custT="1"/>
      <dgm:spPr>
        <a:solidFill>
          <a:srgbClr val="7030A0"/>
        </a:solidFill>
      </dgm:spPr>
      <dgm:t>
        <a:bodyPr/>
        <a:lstStyle/>
        <a:p>
          <a:r>
            <a:rPr lang="en-US" sz="1400" dirty="0"/>
            <a:t>Promotes Positive Early Childhood Experiences (PECEs) in families with young children that can lead to healthier physical and mental health outcomes</a:t>
          </a:r>
        </a:p>
      </dgm:t>
    </dgm:pt>
    <dgm:pt modelId="{3007DA83-0720-4C7B-B4A9-BF7DF8E19063}" type="parTrans" cxnId="{7079D1C9-D759-4C88-B2EA-DF135F1E9F50}">
      <dgm:prSet/>
      <dgm:spPr/>
      <dgm:t>
        <a:bodyPr/>
        <a:lstStyle/>
        <a:p>
          <a:endParaRPr lang="en-US"/>
        </a:p>
      </dgm:t>
    </dgm:pt>
    <dgm:pt modelId="{0C0F8EAC-AAA3-4422-BA36-DEB2F8C8BDD5}" type="sibTrans" cxnId="{7079D1C9-D759-4C88-B2EA-DF135F1E9F50}">
      <dgm:prSet/>
      <dgm:spPr/>
      <dgm:t>
        <a:bodyPr/>
        <a:lstStyle/>
        <a:p>
          <a:endParaRPr lang="en-US"/>
        </a:p>
      </dgm:t>
    </dgm:pt>
    <dgm:pt modelId="{7E82CFDB-03C7-4A3F-A0C2-C6D7E164A42F}">
      <dgm:prSet custT="1"/>
      <dgm:spPr>
        <a:solidFill>
          <a:schemeClr val="bg1"/>
        </a:solidFill>
      </dgm:spPr>
      <dgm:t>
        <a:bodyPr/>
        <a:lstStyle/>
        <a:p>
          <a:r>
            <a:rPr lang="en-US" sz="1400" dirty="0"/>
            <a:t>Provides dedicated telehealth developmental coaching between ages 4 and 24 months in addition to well child visits</a:t>
          </a:r>
        </a:p>
      </dgm:t>
    </dgm:pt>
    <dgm:pt modelId="{7F648DC2-2F1D-45A0-BD1E-F1CF77D3B691}" type="parTrans" cxnId="{365F6223-4D11-4FC9-8916-014BDAD37B5D}">
      <dgm:prSet/>
      <dgm:spPr/>
      <dgm:t>
        <a:bodyPr/>
        <a:lstStyle/>
        <a:p>
          <a:endParaRPr lang="en-US"/>
        </a:p>
      </dgm:t>
    </dgm:pt>
    <dgm:pt modelId="{1438966B-B543-4B17-B863-383F10585647}" type="sibTrans" cxnId="{365F6223-4D11-4FC9-8916-014BDAD37B5D}">
      <dgm:prSet/>
      <dgm:spPr/>
      <dgm:t>
        <a:bodyPr/>
        <a:lstStyle/>
        <a:p>
          <a:endParaRPr lang="en-US"/>
        </a:p>
      </dgm:t>
    </dgm:pt>
    <dgm:pt modelId="{6DE95054-6280-462F-910E-AB39CC55EB5D}">
      <dgm:prSet custT="1"/>
      <dgm:spPr>
        <a:solidFill>
          <a:schemeClr val="bg2"/>
        </a:solidFill>
      </dgm:spPr>
      <dgm:t>
        <a:bodyPr/>
        <a:lstStyle/>
        <a:p>
          <a:r>
            <a:rPr lang="en-US" sz="1400" dirty="0"/>
            <a:t>Targets low- income vulnerable families</a:t>
          </a:r>
        </a:p>
      </dgm:t>
    </dgm:pt>
    <dgm:pt modelId="{23280145-A57A-419A-9F45-5E9BE69FA651}" type="parTrans" cxnId="{F8CFE05A-0978-49CB-814E-C9EE9CC32D4C}">
      <dgm:prSet/>
      <dgm:spPr/>
      <dgm:t>
        <a:bodyPr/>
        <a:lstStyle/>
        <a:p>
          <a:endParaRPr lang="en-US"/>
        </a:p>
      </dgm:t>
    </dgm:pt>
    <dgm:pt modelId="{14AE2906-DECA-4296-894B-33270953E7FD}" type="sibTrans" cxnId="{F8CFE05A-0978-49CB-814E-C9EE9CC32D4C}">
      <dgm:prSet/>
      <dgm:spPr/>
      <dgm:t>
        <a:bodyPr/>
        <a:lstStyle/>
        <a:p>
          <a:endParaRPr lang="en-US"/>
        </a:p>
      </dgm:t>
    </dgm:pt>
    <dgm:pt modelId="{3AAD872E-15E2-4755-B2DD-EABC9F920E4A}">
      <dgm:prSet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-US" sz="1400" dirty="0"/>
            <a:t>Performed by the pediatric provider</a:t>
          </a:r>
        </a:p>
      </dgm:t>
    </dgm:pt>
    <dgm:pt modelId="{B47BEFF8-4B78-4CCC-932B-44346A057838}" type="parTrans" cxnId="{5B738621-E27F-42EE-8278-934B4ABFFA6D}">
      <dgm:prSet/>
      <dgm:spPr/>
      <dgm:t>
        <a:bodyPr/>
        <a:lstStyle/>
        <a:p>
          <a:endParaRPr lang="en-US"/>
        </a:p>
      </dgm:t>
    </dgm:pt>
    <dgm:pt modelId="{CF19C5F9-EDD0-4820-B26A-A66CFFF89C08}" type="sibTrans" cxnId="{5B738621-E27F-42EE-8278-934B4ABFFA6D}">
      <dgm:prSet/>
      <dgm:spPr/>
      <dgm:t>
        <a:bodyPr/>
        <a:lstStyle/>
        <a:p>
          <a:endParaRPr lang="en-US"/>
        </a:p>
      </dgm:t>
    </dgm:pt>
    <dgm:pt modelId="{4F6B8D09-721C-45DD-A039-12385DCF0192}">
      <dgm:prSet custT="1"/>
      <dgm:spPr>
        <a:solidFill>
          <a:srgbClr val="FF0000"/>
        </a:solidFill>
      </dgm:spPr>
      <dgm:t>
        <a:bodyPr/>
        <a:lstStyle/>
        <a:p>
          <a:r>
            <a:rPr lang="en-US" sz="1400" dirty="0"/>
            <a:t>TREEHOUSE  materials are available on the Maryland AAP website </a:t>
          </a:r>
        </a:p>
      </dgm:t>
    </dgm:pt>
    <dgm:pt modelId="{519DA6FE-228E-4430-9894-E7279BC42D94}" type="parTrans" cxnId="{5BD3F96B-D66E-47A9-9921-BA04796B0B59}">
      <dgm:prSet/>
      <dgm:spPr/>
      <dgm:t>
        <a:bodyPr/>
        <a:lstStyle/>
        <a:p>
          <a:endParaRPr lang="en-US"/>
        </a:p>
      </dgm:t>
    </dgm:pt>
    <dgm:pt modelId="{04D9B7E4-50C5-47C6-BCA3-5A7FEA659803}" type="sibTrans" cxnId="{5BD3F96B-D66E-47A9-9921-BA04796B0B59}">
      <dgm:prSet/>
      <dgm:spPr/>
      <dgm:t>
        <a:bodyPr/>
        <a:lstStyle/>
        <a:p>
          <a:endParaRPr lang="en-US"/>
        </a:p>
      </dgm:t>
    </dgm:pt>
    <dgm:pt modelId="{823134CB-ADE5-46F9-899F-890ED921533E}" type="pres">
      <dgm:prSet presAssocID="{99E1D5AC-B269-4629-B836-423FB040EBAC}" presName="linear" presStyleCnt="0">
        <dgm:presLayoutVars>
          <dgm:animLvl val="lvl"/>
          <dgm:resizeHandles val="exact"/>
        </dgm:presLayoutVars>
      </dgm:prSet>
      <dgm:spPr/>
    </dgm:pt>
    <dgm:pt modelId="{D5E8D260-9DE6-4295-A112-3BE9A37B49D4}" type="pres">
      <dgm:prSet presAssocID="{AF5A2BAC-78F7-49F9-9268-B57CF05B0AC7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D01980F2-49B9-44CB-A561-728454F837D4}" type="pres">
      <dgm:prSet presAssocID="{0C0F8EAC-AAA3-4422-BA36-DEB2F8C8BDD5}" presName="spacer" presStyleCnt="0"/>
      <dgm:spPr/>
    </dgm:pt>
    <dgm:pt modelId="{B17102B4-729A-4756-9DCE-0847BB9AB1A0}" type="pres">
      <dgm:prSet presAssocID="{7E82CFDB-03C7-4A3F-A0C2-C6D7E164A42F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7394D74B-D3CE-4EFF-8CFC-D9FEDFE64049}" type="pres">
      <dgm:prSet presAssocID="{1438966B-B543-4B17-B863-383F10585647}" presName="spacer" presStyleCnt="0"/>
      <dgm:spPr/>
    </dgm:pt>
    <dgm:pt modelId="{19A810D4-93EE-4B4E-B4CA-3330B2B00650}" type="pres">
      <dgm:prSet presAssocID="{6DE95054-6280-462F-910E-AB39CC55EB5D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C4B10243-193E-43B6-A66D-06E80BABD332}" type="pres">
      <dgm:prSet presAssocID="{14AE2906-DECA-4296-894B-33270953E7FD}" presName="spacer" presStyleCnt="0"/>
      <dgm:spPr/>
    </dgm:pt>
    <dgm:pt modelId="{BE301377-5C9B-4287-8E51-1592DB0418AF}" type="pres">
      <dgm:prSet presAssocID="{3AAD872E-15E2-4755-B2DD-EABC9F920E4A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AC377867-FBC9-457D-A852-9D4A9EA8425C}" type="pres">
      <dgm:prSet presAssocID="{CF19C5F9-EDD0-4820-B26A-A66CFFF89C08}" presName="spacer" presStyleCnt="0"/>
      <dgm:spPr/>
    </dgm:pt>
    <dgm:pt modelId="{D8B1EDBC-7AAB-40FE-A49D-A9DED76875DB}" type="pres">
      <dgm:prSet presAssocID="{4F6B8D09-721C-45DD-A039-12385DCF0192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EDA12505-6F8B-44A3-91F7-0B309B5C065C}" type="presOf" srcId="{4F6B8D09-721C-45DD-A039-12385DCF0192}" destId="{D8B1EDBC-7AAB-40FE-A49D-A9DED76875DB}" srcOrd="0" destOrd="0" presId="urn:microsoft.com/office/officeart/2005/8/layout/vList2"/>
    <dgm:cxn modelId="{DDA6A70F-965F-4BE2-9E3B-7E1B087E15B2}" type="presOf" srcId="{7E82CFDB-03C7-4A3F-A0C2-C6D7E164A42F}" destId="{B17102B4-729A-4756-9DCE-0847BB9AB1A0}" srcOrd="0" destOrd="0" presId="urn:microsoft.com/office/officeart/2005/8/layout/vList2"/>
    <dgm:cxn modelId="{5B738621-E27F-42EE-8278-934B4ABFFA6D}" srcId="{99E1D5AC-B269-4629-B836-423FB040EBAC}" destId="{3AAD872E-15E2-4755-B2DD-EABC9F920E4A}" srcOrd="3" destOrd="0" parTransId="{B47BEFF8-4B78-4CCC-932B-44346A057838}" sibTransId="{CF19C5F9-EDD0-4820-B26A-A66CFFF89C08}"/>
    <dgm:cxn modelId="{365F6223-4D11-4FC9-8916-014BDAD37B5D}" srcId="{99E1D5AC-B269-4629-B836-423FB040EBAC}" destId="{7E82CFDB-03C7-4A3F-A0C2-C6D7E164A42F}" srcOrd="1" destOrd="0" parTransId="{7F648DC2-2F1D-45A0-BD1E-F1CF77D3B691}" sibTransId="{1438966B-B543-4B17-B863-383F10585647}"/>
    <dgm:cxn modelId="{E49AE53D-486E-4136-AFA5-DC3590579F03}" type="presOf" srcId="{3AAD872E-15E2-4755-B2DD-EABC9F920E4A}" destId="{BE301377-5C9B-4287-8E51-1592DB0418AF}" srcOrd="0" destOrd="0" presId="urn:microsoft.com/office/officeart/2005/8/layout/vList2"/>
    <dgm:cxn modelId="{89ABBB5C-86A8-4B3C-BFA9-B403F194372A}" type="presOf" srcId="{6DE95054-6280-462F-910E-AB39CC55EB5D}" destId="{19A810D4-93EE-4B4E-B4CA-3330B2B00650}" srcOrd="0" destOrd="0" presId="urn:microsoft.com/office/officeart/2005/8/layout/vList2"/>
    <dgm:cxn modelId="{5BD3F96B-D66E-47A9-9921-BA04796B0B59}" srcId="{99E1D5AC-B269-4629-B836-423FB040EBAC}" destId="{4F6B8D09-721C-45DD-A039-12385DCF0192}" srcOrd="4" destOrd="0" parTransId="{519DA6FE-228E-4430-9894-E7279BC42D94}" sibTransId="{04D9B7E4-50C5-47C6-BCA3-5A7FEA659803}"/>
    <dgm:cxn modelId="{43294772-533F-4A2D-8CBB-0FC07676EE9D}" type="presOf" srcId="{99E1D5AC-B269-4629-B836-423FB040EBAC}" destId="{823134CB-ADE5-46F9-899F-890ED921533E}" srcOrd="0" destOrd="0" presId="urn:microsoft.com/office/officeart/2005/8/layout/vList2"/>
    <dgm:cxn modelId="{A0C39655-928B-49CB-96DD-E48DB03B3413}" type="presOf" srcId="{AF5A2BAC-78F7-49F9-9268-B57CF05B0AC7}" destId="{D5E8D260-9DE6-4295-A112-3BE9A37B49D4}" srcOrd="0" destOrd="0" presId="urn:microsoft.com/office/officeart/2005/8/layout/vList2"/>
    <dgm:cxn modelId="{F8CFE05A-0978-49CB-814E-C9EE9CC32D4C}" srcId="{99E1D5AC-B269-4629-B836-423FB040EBAC}" destId="{6DE95054-6280-462F-910E-AB39CC55EB5D}" srcOrd="2" destOrd="0" parTransId="{23280145-A57A-419A-9F45-5E9BE69FA651}" sibTransId="{14AE2906-DECA-4296-894B-33270953E7FD}"/>
    <dgm:cxn modelId="{7079D1C9-D759-4C88-B2EA-DF135F1E9F50}" srcId="{99E1D5AC-B269-4629-B836-423FB040EBAC}" destId="{AF5A2BAC-78F7-49F9-9268-B57CF05B0AC7}" srcOrd="0" destOrd="0" parTransId="{3007DA83-0720-4C7B-B4A9-BF7DF8E19063}" sibTransId="{0C0F8EAC-AAA3-4422-BA36-DEB2F8C8BDD5}"/>
    <dgm:cxn modelId="{02A00B1B-D8AB-4920-9893-9CDCEE862159}" type="presParOf" srcId="{823134CB-ADE5-46F9-899F-890ED921533E}" destId="{D5E8D260-9DE6-4295-A112-3BE9A37B49D4}" srcOrd="0" destOrd="0" presId="urn:microsoft.com/office/officeart/2005/8/layout/vList2"/>
    <dgm:cxn modelId="{9C0F6767-AD0E-47FD-A5B3-F2A8435C211C}" type="presParOf" srcId="{823134CB-ADE5-46F9-899F-890ED921533E}" destId="{D01980F2-49B9-44CB-A561-728454F837D4}" srcOrd="1" destOrd="0" presId="urn:microsoft.com/office/officeart/2005/8/layout/vList2"/>
    <dgm:cxn modelId="{277DF4A6-52D6-4D5F-AEE6-58267A74B3C5}" type="presParOf" srcId="{823134CB-ADE5-46F9-899F-890ED921533E}" destId="{B17102B4-729A-4756-9DCE-0847BB9AB1A0}" srcOrd="2" destOrd="0" presId="urn:microsoft.com/office/officeart/2005/8/layout/vList2"/>
    <dgm:cxn modelId="{10FFE609-8C8A-4846-A902-6777C3AB383C}" type="presParOf" srcId="{823134CB-ADE5-46F9-899F-890ED921533E}" destId="{7394D74B-D3CE-4EFF-8CFC-D9FEDFE64049}" srcOrd="3" destOrd="0" presId="urn:microsoft.com/office/officeart/2005/8/layout/vList2"/>
    <dgm:cxn modelId="{665FC339-519D-49D5-985E-95477306B5B0}" type="presParOf" srcId="{823134CB-ADE5-46F9-899F-890ED921533E}" destId="{19A810D4-93EE-4B4E-B4CA-3330B2B00650}" srcOrd="4" destOrd="0" presId="urn:microsoft.com/office/officeart/2005/8/layout/vList2"/>
    <dgm:cxn modelId="{88B0F2D6-4A03-4A53-AA29-1C368C94A3B7}" type="presParOf" srcId="{823134CB-ADE5-46F9-899F-890ED921533E}" destId="{C4B10243-193E-43B6-A66D-06E80BABD332}" srcOrd="5" destOrd="0" presId="urn:microsoft.com/office/officeart/2005/8/layout/vList2"/>
    <dgm:cxn modelId="{757DD861-2E1B-4525-B969-4AD85F66F34F}" type="presParOf" srcId="{823134CB-ADE5-46F9-899F-890ED921533E}" destId="{BE301377-5C9B-4287-8E51-1592DB0418AF}" srcOrd="6" destOrd="0" presId="urn:microsoft.com/office/officeart/2005/8/layout/vList2"/>
    <dgm:cxn modelId="{BC5D058C-A887-4C85-B34C-F59F95626D5C}" type="presParOf" srcId="{823134CB-ADE5-46F9-899F-890ED921533E}" destId="{AC377867-FBC9-457D-A852-9D4A9EA8425C}" srcOrd="7" destOrd="0" presId="urn:microsoft.com/office/officeart/2005/8/layout/vList2"/>
    <dgm:cxn modelId="{C0316B7A-F844-4029-A93E-491522FBAFD0}" type="presParOf" srcId="{823134CB-ADE5-46F9-899F-890ED921533E}" destId="{D8B1EDBC-7AAB-40FE-A49D-A9DED76875DB}" srcOrd="8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A4D6DAE-6BD6-4EBF-B98E-8469770314E5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D5DD795D-3F8D-4458-ACCF-EADEFD6304DA}">
      <dgm:prSet custT="1"/>
      <dgm:spPr/>
      <dgm:t>
        <a:bodyPr/>
        <a:lstStyle/>
        <a:p>
          <a:r>
            <a:rPr lang="en-US" sz="4000" dirty="0"/>
            <a:t>ENGAGE</a:t>
          </a:r>
        </a:p>
      </dgm:t>
    </dgm:pt>
    <dgm:pt modelId="{21E79AA6-4169-445E-A305-CFC28F401758}" type="parTrans" cxnId="{ECE61423-3683-47C3-A613-15EF201D76B4}">
      <dgm:prSet/>
      <dgm:spPr/>
      <dgm:t>
        <a:bodyPr/>
        <a:lstStyle/>
        <a:p>
          <a:endParaRPr lang="en-US"/>
        </a:p>
      </dgm:t>
    </dgm:pt>
    <dgm:pt modelId="{F0660DCC-D43B-4CB6-8C1E-24157BCF2BC8}" type="sibTrans" cxnId="{ECE61423-3683-47C3-A613-15EF201D76B4}">
      <dgm:prSet/>
      <dgm:spPr/>
      <dgm:t>
        <a:bodyPr/>
        <a:lstStyle/>
        <a:p>
          <a:endParaRPr lang="en-US"/>
        </a:p>
      </dgm:t>
    </dgm:pt>
    <dgm:pt modelId="{DEDDAB55-ADD1-4EF6-8679-E63E3DFB50A6}">
      <dgm:prSet custT="1"/>
      <dgm:spPr/>
      <dgm:t>
        <a:bodyPr/>
        <a:lstStyle/>
        <a:p>
          <a:r>
            <a:rPr lang="en-US" sz="2800" dirty="0"/>
            <a:t>Have fun together!</a:t>
          </a:r>
        </a:p>
      </dgm:t>
    </dgm:pt>
    <dgm:pt modelId="{68E0490F-E003-466D-9C13-C887BAA8B55B}" type="parTrans" cxnId="{B066E250-005A-4CCD-97ED-F9423808A0B3}">
      <dgm:prSet/>
      <dgm:spPr/>
      <dgm:t>
        <a:bodyPr/>
        <a:lstStyle/>
        <a:p>
          <a:endParaRPr lang="en-US"/>
        </a:p>
      </dgm:t>
    </dgm:pt>
    <dgm:pt modelId="{183F579E-95E5-4D3E-8F9B-67480EF035B0}" type="sibTrans" cxnId="{B066E250-005A-4CCD-97ED-F9423808A0B3}">
      <dgm:prSet/>
      <dgm:spPr/>
      <dgm:t>
        <a:bodyPr/>
        <a:lstStyle/>
        <a:p>
          <a:endParaRPr lang="en-US"/>
        </a:p>
      </dgm:t>
    </dgm:pt>
    <dgm:pt modelId="{0CDCE646-3D96-4E39-B712-328D2300878A}">
      <dgm:prSet/>
      <dgm:spPr/>
      <dgm:t>
        <a:bodyPr/>
        <a:lstStyle/>
        <a:p>
          <a:r>
            <a:rPr lang="en-US" dirty="0"/>
            <a:t>Make your baby feel safe and loved!</a:t>
          </a:r>
        </a:p>
      </dgm:t>
    </dgm:pt>
    <dgm:pt modelId="{1BFF5820-1778-4F92-BC50-4471B2881708}" type="parTrans" cxnId="{8B425AB7-B1CA-430D-8699-663D17976C23}">
      <dgm:prSet/>
      <dgm:spPr/>
      <dgm:t>
        <a:bodyPr/>
        <a:lstStyle/>
        <a:p>
          <a:endParaRPr lang="en-US"/>
        </a:p>
      </dgm:t>
    </dgm:pt>
    <dgm:pt modelId="{93F438E8-588D-4AC0-ABAC-57C81821ED25}" type="sibTrans" cxnId="{8B425AB7-B1CA-430D-8699-663D17976C23}">
      <dgm:prSet/>
      <dgm:spPr/>
      <dgm:t>
        <a:bodyPr/>
        <a:lstStyle/>
        <a:p>
          <a:endParaRPr lang="en-US"/>
        </a:p>
      </dgm:t>
    </dgm:pt>
    <dgm:pt modelId="{C1AF2EEC-8DFE-4354-80CF-E94F23C8042A}" type="pres">
      <dgm:prSet presAssocID="{7A4D6DAE-6BD6-4EBF-B98E-8469770314E5}" presName="root" presStyleCnt="0">
        <dgm:presLayoutVars>
          <dgm:dir/>
          <dgm:resizeHandles val="exact"/>
        </dgm:presLayoutVars>
      </dgm:prSet>
      <dgm:spPr/>
    </dgm:pt>
    <dgm:pt modelId="{189BF995-45A4-4027-BCF0-8077F80B6660}" type="pres">
      <dgm:prSet presAssocID="{D5DD795D-3F8D-4458-ACCF-EADEFD6304DA}" presName="compNode" presStyleCnt="0"/>
      <dgm:spPr/>
    </dgm:pt>
    <dgm:pt modelId="{894DA9FE-FC9E-43C7-B126-719A22259CDB}" type="pres">
      <dgm:prSet presAssocID="{D5DD795D-3F8D-4458-ACCF-EADEFD6304DA}" presName="bgRect" presStyleLbl="bgShp" presStyleIdx="0" presStyleCnt="3"/>
      <dgm:spPr/>
    </dgm:pt>
    <dgm:pt modelId="{EE56D2C6-425C-4CE1-B0D7-856F680C8A7E}" type="pres">
      <dgm:prSet presAssocID="{D5DD795D-3F8D-4458-ACCF-EADEFD6304DA}" presName="iconRect" presStyleLbl="node1" presStyleIdx="0" presStyleCnt="3" custScaleX="132965" custScaleY="126123" custLinFactNeighborX="1658" custLinFactNeighborY="17532"/>
      <dgm:spPr>
        <a:blipFill rotWithShape="1">
          <a:blip xmlns:r="http://schemas.openxmlformats.org/officeDocument/2006/relationships" r:embed="rId1"/>
          <a:srcRect/>
          <a:stretch>
            <a:fillRect t="-4000" b="-4000"/>
          </a:stretch>
        </a:blipFill>
        <a:ln>
          <a:noFill/>
        </a:ln>
      </dgm:spPr>
    </dgm:pt>
    <dgm:pt modelId="{3FD42973-1149-4ABE-BA75-5EBEE0FC1FFA}" type="pres">
      <dgm:prSet presAssocID="{D5DD795D-3F8D-4458-ACCF-EADEFD6304DA}" presName="spaceRect" presStyleCnt="0"/>
      <dgm:spPr/>
    </dgm:pt>
    <dgm:pt modelId="{5922C9D8-D1A2-4CB5-AD6B-9822DB4AB431}" type="pres">
      <dgm:prSet presAssocID="{D5DD795D-3F8D-4458-ACCF-EADEFD6304DA}" presName="parTx" presStyleLbl="revTx" presStyleIdx="0" presStyleCnt="3">
        <dgm:presLayoutVars>
          <dgm:chMax val="0"/>
          <dgm:chPref val="0"/>
        </dgm:presLayoutVars>
      </dgm:prSet>
      <dgm:spPr/>
    </dgm:pt>
    <dgm:pt modelId="{DA1540F5-2474-4B36-AC27-93D11C47915B}" type="pres">
      <dgm:prSet presAssocID="{F0660DCC-D43B-4CB6-8C1E-24157BCF2BC8}" presName="sibTrans" presStyleCnt="0"/>
      <dgm:spPr/>
    </dgm:pt>
    <dgm:pt modelId="{4B442997-2132-42E4-A5B8-EB41DDE55AC9}" type="pres">
      <dgm:prSet presAssocID="{DEDDAB55-ADD1-4EF6-8679-E63E3DFB50A6}" presName="compNode" presStyleCnt="0"/>
      <dgm:spPr/>
    </dgm:pt>
    <dgm:pt modelId="{853803CD-04B8-4782-BB5F-7B601296F3D6}" type="pres">
      <dgm:prSet presAssocID="{DEDDAB55-ADD1-4EF6-8679-E63E3DFB50A6}" presName="bgRect" presStyleLbl="bgShp" presStyleIdx="1" presStyleCnt="3"/>
      <dgm:spPr/>
    </dgm:pt>
    <dgm:pt modelId="{48943D4B-F8F0-428E-819C-2C2189EE8F8D}" type="pres">
      <dgm:prSet presAssocID="{DEDDAB55-ADD1-4EF6-8679-E63E3DFB50A6}" presName="iconRect" presStyleLbl="nod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ers"/>
        </a:ext>
      </dgm:extLst>
    </dgm:pt>
    <dgm:pt modelId="{E8A1223A-5153-4BF7-A3BE-09273D0DBA49}" type="pres">
      <dgm:prSet presAssocID="{DEDDAB55-ADD1-4EF6-8679-E63E3DFB50A6}" presName="spaceRect" presStyleCnt="0"/>
      <dgm:spPr/>
    </dgm:pt>
    <dgm:pt modelId="{0F7E6758-0667-4F33-9FF4-E65F8EA564D5}" type="pres">
      <dgm:prSet presAssocID="{DEDDAB55-ADD1-4EF6-8679-E63E3DFB50A6}" presName="parTx" presStyleLbl="revTx" presStyleIdx="1" presStyleCnt="3">
        <dgm:presLayoutVars>
          <dgm:chMax val="0"/>
          <dgm:chPref val="0"/>
        </dgm:presLayoutVars>
      </dgm:prSet>
      <dgm:spPr/>
    </dgm:pt>
    <dgm:pt modelId="{FEA89E40-06B6-4181-A26B-5385D0F9691A}" type="pres">
      <dgm:prSet presAssocID="{183F579E-95E5-4D3E-8F9B-67480EF035B0}" presName="sibTrans" presStyleCnt="0"/>
      <dgm:spPr/>
    </dgm:pt>
    <dgm:pt modelId="{269BB8F7-9588-4C8F-AEDF-25C9016A8F13}" type="pres">
      <dgm:prSet presAssocID="{0CDCE646-3D96-4E39-B712-328D2300878A}" presName="compNode" presStyleCnt="0"/>
      <dgm:spPr/>
    </dgm:pt>
    <dgm:pt modelId="{2C4A6530-4951-4B0C-832A-5D64AE77DBB9}" type="pres">
      <dgm:prSet presAssocID="{0CDCE646-3D96-4E39-B712-328D2300878A}" presName="bgRect" presStyleLbl="bgShp" presStyleIdx="2" presStyleCnt="3"/>
      <dgm:spPr/>
    </dgm:pt>
    <dgm:pt modelId="{24377BDD-0E58-483F-AD86-F1918D18BB0A}" type="pres">
      <dgm:prSet presAssocID="{0CDCE646-3D96-4E39-B712-328D2300878A}" presName="iconRect" presStyleLbl="node1" presStyleIdx="2" presStyleCnt="3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rt Lock"/>
        </a:ext>
      </dgm:extLst>
    </dgm:pt>
    <dgm:pt modelId="{86C4E698-CEAC-4CC6-8E57-B8F673B83188}" type="pres">
      <dgm:prSet presAssocID="{0CDCE646-3D96-4E39-B712-328D2300878A}" presName="spaceRect" presStyleCnt="0"/>
      <dgm:spPr/>
    </dgm:pt>
    <dgm:pt modelId="{B577BFFF-062E-4BD8-8706-EA5E89EEDDA8}" type="pres">
      <dgm:prSet presAssocID="{0CDCE646-3D96-4E39-B712-328D2300878A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ECE61423-3683-47C3-A613-15EF201D76B4}" srcId="{7A4D6DAE-6BD6-4EBF-B98E-8469770314E5}" destId="{D5DD795D-3F8D-4458-ACCF-EADEFD6304DA}" srcOrd="0" destOrd="0" parTransId="{21E79AA6-4169-445E-A305-CFC28F401758}" sibTransId="{F0660DCC-D43B-4CB6-8C1E-24157BCF2BC8}"/>
    <dgm:cxn modelId="{2B684D26-2323-4DCB-9470-4BADD538B3E6}" type="presOf" srcId="{D5DD795D-3F8D-4458-ACCF-EADEFD6304DA}" destId="{5922C9D8-D1A2-4CB5-AD6B-9822DB4AB431}" srcOrd="0" destOrd="0" presId="urn:microsoft.com/office/officeart/2018/2/layout/IconVerticalSolidList"/>
    <dgm:cxn modelId="{B066E250-005A-4CCD-97ED-F9423808A0B3}" srcId="{7A4D6DAE-6BD6-4EBF-B98E-8469770314E5}" destId="{DEDDAB55-ADD1-4EF6-8679-E63E3DFB50A6}" srcOrd="1" destOrd="0" parTransId="{68E0490F-E003-466D-9C13-C887BAA8B55B}" sibTransId="{183F579E-95E5-4D3E-8F9B-67480EF035B0}"/>
    <dgm:cxn modelId="{AC200392-9838-441C-8C53-C54B3A5BCEF0}" type="presOf" srcId="{0CDCE646-3D96-4E39-B712-328D2300878A}" destId="{B577BFFF-062E-4BD8-8706-EA5E89EEDDA8}" srcOrd="0" destOrd="0" presId="urn:microsoft.com/office/officeart/2018/2/layout/IconVerticalSolidList"/>
    <dgm:cxn modelId="{091DB8AF-F754-43A2-9AF3-4C32CBED6429}" type="presOf" srcId="{DEDDAB55-ADD1-4EF6-8679-E63E3DFB50A6}" destId="{0F7E6758-0667-4F33-9FF4-E65F8EA564D5}" srcOrd="0" destOrd="0" presId="urn:microsoft.com/office/officeart/2018/2/layout/IconVerticalSolidList"/>
    <dgm:cxn modelId="{B6DD6FB2-F972-4F7D-87D3-E4B275CE4FA8}" type="presOf" srcId="{7A4D6DAE-6BD6-4EBF-B98E-8469770314E5}" destId="{C1AF2EEC-8DFE-4354-80CF-E94F23C8042A}" srcOrd="0" destOrd="0" presId="urn:microsoft.com/office/officeart/2018/2/layout/IconVerticalSolidList"/>
    <dgm:cxn modelId="{8B425AB7-B1CA-430D-8699-663D17976C23}" srcId="{7A4D6DAE-6BD6-4EBF-B98E-8469770314E5}" destId="{0CDCE646-3D96-4E39-B712-328D2300878A}" srcOrd="2" destOrd="0" parTransId="{1BFF5820-1778-4F92-BC50-4471B2881708}" sibTransId="{93F438E8-588D-4AC0-ABAC-57C81821ED25}"/>
    <dgm:cxn modelId="{DB47E9D5-C44C-4CE5-A557-3057B85F316C}" type="presParOf" srcId="{C1AF2EEC-8DFE-4354-80CF-E94F23C8042A}" destId="{189BF995-45A4-4027-BCF0-8077F80B6660}" srcOrd="0" destOrd="0" presId="urn:microsoft.com/office/officeart/2018/2/layout/IconVerticalSolidList"/>
    <dgm:cxn modelId="{36F68F4D-67A4-4884-9247-D4632350BCF1}" type="presParOf" srcId="{189BF995-45A4-4027-BCF0-8077F80B6660}" destId="{894DA9FE-FC9E-43C7-B126-719A22259CDB}" srcOrd="0" destOrd="0" presId="urn:microsoft.com/office/officeart/2018/2/layout/IconVerticalSolidList"/>
    <dgm:cxn modelId="{DA6770BA-A203-4E61-88FE-9A65879545CA}" type="presParOf" srcId="{189BF995-45A4-4027-BCF0-8077F80B6660}" destId="{EE56D2C6-425C-4CE1-B0D7-856F680C8A7E}" srcOrd="1" destOrd="0" presId="urn:microsoft.com/office/officeart/2018/2/layout/IconVerticalSolidList"/>
    <dgm:cxn modelId="{CD26210C-8085-4079-BC36-76CC0EDB87DF}" type="presParOf" srcId="{189BF995-45A4-4027-BCF0-8077F80B6660}" destId="{3FD42973-1149-4ABE-BA75-5EBEE0FC1FFA}" srcOrd="2" destOrd="0" presId="urn:microsoft.com/office/officeart/2018/2/layout/IconVerticalSolidList"/>
    <dgm:cxn modelId="{D569E040-D86C-41D5-B07B-0E8E7B682305}" type="presParOf" srcId="{189BF995-45A4-4027-BCF0-8077F80B6660}" destId="{5922C9D8-D1A2-4CB5-AD6B-9822DB4AB431}" srcOrd="3" destOrd="0" presId="urn:microsoft.com/office/officeart/2018/2/layout/IconVerticalSolidList"/>
    <dgm:cxn modelId="{D2C97B8C-612B-4F63-85F0-5066F2A2FAF0}" type="presParOf" srcId="{C1AF2EEC-8DFE-4354-80CF-E94F23C8042A}" destId="{DA1540F5-2474-4B36-AC27-93D11C47915B}" srcOrd="1" destOrd="0" presId="urn:microsoft.com/office/officeart/2018/2/layout/IconVerticalSolidList"/>
    <dgm:cxn modelId="{172A36DE-9CC9-4605-95BE-C204D195CC36}" type="presParOf" srcId="{C1AF2EEC-8DFE-4354-80CF-E94F23C8042A}" destId="{4B442997-2132-42E4-A5B8-EB41DDE55AC9}" srcOrd="2" destOrd="0" presId="urn:microsoft.com/office/officeart/2018/2/layout/IconVerticalSolidList"/>
    <dgm:cxn modelId="{6B885B01-A7A4-4174-AA79-8A2248402C2E}" type="presParOf" srcId="{4B442997-2132-42E4-A5B8-EB41DDE55AC9}" destId="{853803CD-04B8-4782-BB5F-7B601296F3D6}" srcOrd="0" destOrd="0" presId="urn:microsoft.com/office/officeart/2018/2/layout/IconVerticalSolidList"/>
    <dgm:cxn modelId="{6F2EAC6F-48BC-462F-99D8-6D9C30D8B5C5}" type="presParOf" srcId="{4B442997-2132-42E4-A5B8-EB41DDE55AC9}" destId="{48943D4B-F8F0-428E-819C-2C2189EE8F8D}" srcOrd="1" destOrd="0" presId="urn:microsoft.com/office/officeart/2018/2/layout/IconVerticalSolidList"/>
    <dgm:cxn modelId="{F2152185-7AD0-47FF-B036-AFDEEDC9C056}" type="presParOf" srcId="{4B442997-2132-42E4-A5B8-EB41DDE55AC9}" destId="{E8A1223A-5153-4BF7-A3BE-09273D0DBA49}" srcOrd="2" destOrd="0" presId="urn:microsoft.com/office/officeart/2018/2/layout/IconVerticalSolidList"/>
    <dgm:cxn modelId="{D7FFC84C-4C61-4532-90C4-FD5C18F1B808}" type="presParOf" srcId="{4B442997-2132-42E4-A5B8-EB41DDE55AC9}" destId="{0F7E6758-0667-4F33-9FF4-E65F8EA564D5}" srcOrd="3" destOrd="0" presId="urn:microsoft.com/office/officeart/2018/2/layout/IconVerticalSolidList"/>
    <dgm:cxn modelId="{0BDA8EFF-1082-41F1-A7DD-F206A09A82D9}" type="presParOf" srcId="{C1AF2EEC-8DFE-4354-80CF-E94F23C8042A}" destId="{FEA89E40-06B6-4181-A26B-5385D0F9691A}" srcOrd="3" destOrd="0" presId="urn:microsoft.com/office/officeart/2018/2/layout/IconVerticalSolidList"/>
    <dgm:cxn modelId="{10B5E6B1-40E0-49AB-80A3-8F2A81E45B9D}" type="presParOf" srcId="{C1AF2EEC-8DFE-4354-80CF-E94F23C8042A}" destId="{269BB8F7-9588-4C8F-AEDF-25C9016A8F13}" srcOrd="4" destOrd="0" presId="urn:microsoft.com/office/officeart/2018/2/layout/IconVerticalSolidList"/>
    <dgm:cxn modelId="{822EE57E-5473-431A-8EED-FD5E1C5B1165}" type="presParOf" srcId="{269BB8F7-9588-4C8F-AEDF-25C9016A8F13}" destId="{2C4A6530-4951-4B0C-832A-5D64AE77DBB9}" srcOrd="0" destOrd="0" presId="urn:microsoft.com/office/officeart/2018/2/layout/IconVerticalSolidList"/>
    <dgm:cxn modelId="{DF57433A-2483-46D3-9DF0-1BD04999778B}" type="presParOf" srcId="{269BB8F7-9588-4C8F-AEDF-25C9016A8F13}" destId="{24377BDD-0E58-483F-AD86-F1918D18BB0A}" srcOrd="1" destOrd="0" presId="urn:microsoft.com/office/officeart/2018/2/layout/IconVerticalSolidList"/>
    <dgm:cxn modelId="{EC73538B-5030-4F07-8871-D755F3BEEF22}" type="presParOf" srcId="{269BB8F7-9588-4C8F-AEDF-25C9016A8F13}" destId="{86C4E698-CEAC-4CC6-8E57-B8F673B83188}" srcOrd="2" destOrd="0" presId="urn:microsoft.com/office/officeart/2018/2/layout/IconVerticalSolidList"/>
    <dgm:cxn modelId="{7D289CB3-4D68-4E43-A564-0AA6D6223E4B}" type="presParOf" srcId="{269BB8F7-9588-4C8F-AEDF-25C9016A8F13}" destId="{B577BFFF-062E-4BD8-8706-EA5E89EEDDA8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91CAFA3-0515-47F7-8DC6-F37D674C1E2F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29EDAD2-2EED-412B-A1A8-DCD1B391B8FC}">
      <dgm:prSet custT="1"/>
      <dgm:spPr>
        <a:solidFill>
          <a:srgbClr val="C00000"/>
        </a:solidFill>
      </dgm:spPr>
      <dgm:t>
        <a:bodyPr/>
        <a:lstStyle/>
        <a:p>
          <a:pPr algn="ctr"/>
          <a:r>
            <a:rPr lang="en-US" sz="2400" dirty="0"/>
            <a:t>Why this program?</a:t>
          </a:r>
        </a:p>
      </dgm:t>
    </dgm:pt>
    <dgm:pt modelId="{FC423624-3263-4269-85BA-B560DEC6F42F}" type="parTrans" cxnId="{03E97F29-C103-4E09-9ABE-AD916986D96D}">
      <dgm:prSet/>
      <dgm:spPr/>
      <dgm:t>
        <a:bodyPr/>
        <a:lstStyle/>
        <a:p>
          <a:endParaRPr lang="en-US"/>
        </a:p>
      </dgm:t>
    </dgm:pt>
    <dgm:pt modelId="{CAAB2CFB-FBF3-491A-8E4C-86A051116873}" type="sibTrans" cxnId="{03E97F29-C103-4E09-9ABE-AD916986D96D}">
      <dgm:prSet/>
      <dgm:spPr/>
      <dgm:t>
        <a:bodyPr/>
        <a:lstStyle/>
        <a:p>
          <a:endParaRPr lang="en-US"/>
        </a:p>
      </dgm:t>
    </dgm:pt>
    <dgm:pt modelId="{6B6FCCFC-155E-417B-AB19-079ABBCB0D3A}">
      <dgm:prSet custT="1"/>
      <dgm:spPr>
        <a:solidFill>
          <a:srgbClr val="7030A0"/>
        </a:solidFill>
      </dgm:spPr>
      <dgm:t>
        <a:bodyPr/>
        <a:lstStyle/>
        <a:p>
          <a:r>
            <a:rPr lang="en-US" sz="1400" dirty="0"/>
            <a:t>Enhances pediatric practitioner role to  provide </a:t>
          </a:r>
          <a:r>
            <a:rPr lang="en-US" sz="1400" i="1" dirty="0"/>
            <a:t>developmenta</a:t>
          </a:r>
          <a:r>
            <a:rPr lang="en-US" sz="1400" dirty="0"/>
            <a:t>l </a:t>
          </a:r>
          <a:r>
            <a:rPr lang="en-US" sz="1400" i="1" dirty="0"/>
            <a:t>coaching</a:t>
          </a:r>
          <a:r>
            <a:rPr lang="en-US" sz="1400" dirty="0"/>
            <a:t> in addition to surveillance and screening</a:t>
          </a:r>
        </a:p>
      </dgm:t>
    </dgm:pt>
    <dgm:pt modelId="{3957698B-08A4-45BB-8702-96896B58A9F8}" type="parTrans" cxnId="{24907320-DAE7-445A-AA58-6DB9D7BAFBE2}">
      <dgm:prSet/>
      <dgm:spPr/>
      <dgm:t>
        <a:bodyPr/>
        <a:lstStyle/>
        <a:p>
          <a:endParaRPr lang="en-US"/>
        </a:p>
      </dgm:t>
    </dgm:pt>
    <dgm:pt modelId="{255BB19A-EF10-4CC2-8007-616322B84AF9}" type="sibTrans" cxnId="{24907320-DAE7-445A-AA58-6DB9D7BAFBE2}">
      <dgm:prSet/>
      <dgm:spPr/>
      <dgm:t>
        <a:bodyPr/>
        <a:lstStyle/>
        <a:p>
          <a:endParaRPr lang="en-US"/>
        </a:p>
      </dgm:t>
    </dgm:pt>
    <dgm:pt modelId="{6E3B1752-F64F-4877-8D4B-F86BC462D39E}">
      <dgm:prSet custT="1"/>
      <dgm:spPr>
        <a:solidFill>
          <a:schemeClr val="bg2"/>
        </a:solidFill>
      </dgm:spPr>
      <dgm:t>
        <a:bodyPr/>
        <a:lstStyle/>
        <a:p>
          <a:r>
            <a:rPr lang="en-US" sz="1400" dirty="0"/>
            <a:t>Program is a </a:t>
          </a:r>
          <a:r>
            <a:rPr lang="en-US" sz="1400" i="1" dirty="0"/>
            <a:t>universal </a:t>
          </a:r>
          <a:r>
            <a:rPr lang="en-US" sz="1400" dirty="0"/>
            <a:t>first line public health intervention to support early </a:t>
          </a:r>
          <a:r>
            <a:rPr lang="en-US" sz="1400" i="1" dirty="0"/>
            <a:t> relational health</a:t>
          </a:r>
          <a:r>
            <a:rPr lang="en-US" sz="1400" dirty="0"/>
            <a:t> as advocated by the AAP 2021 Toxic Stress Policy statement  </a:t>
          </a:r>
        </a:p>
      </dgm:t>
    </dgm:pt>
    <dgm:pt modelId="{FCF04874-6940-4DDB-9E60-7FC2F3935BBC}" type="parTrans" cxnId="{4B77126B-79D2-4EF6-BA28-75CBE3A52960}">
      <dgm:prSet/>
      <dgm:spPr/>
      <dgm:t>
        <a:bodyPr/>
        <a:lstStyle/>
        <a:p>
          <a:endParaRPr lang="en-US"/>
        </a:p>
      </dgm:t>
    </dgm:pt>
    <dgm:pt modelId="{30B6D998-883E-4E3F-AAC8-5BB049DE1127}" type="sibTrans" cxnId="{4B77126B-79D2-4EF6-BA28-75CBE3A52960}">
      <dgm:prSet/>
      <dgm:spPr/>
      <dgm:t>
        <a:bodyPr/>
        <a:lstStyle/>
        <a:p>
          <a:endParaRPr lang="en-US"/>
        </a:p>
      </dgm:t>
    </dgm:pt>
    <dgm:pt modelId="{AD41FFC4-D7B7-41B2-8068-8356E660662B}">
      <dgm:prSet custT="1"/>
      <dgm:spPr>
        <a:solidFill>
          <a:srgbClr val="FF0000"/>
        </a:solidFill>
      </dgm:spPr>
      <dgm:t>
        <a:bodyPr/>
        <a:lstStyle/>
        <a:p>
          <a:r>
            <a:rPr lang="en-US" sz="1400" dirty="0"/>
            <a:t>Promotes </a:t>
          </a:r>
          <a:r>
            <a:rPr lang="en-US" sz="1400" i="1" dirty="0"/>
            <a:t>health equity </a:t>
          </a:r>
          <a:r>
            <a:rPr lang="en-US" sz="1400" dirty="0"/>
            <a:t>for vulnerable children living in poverty at risk for developmental delay</a:t>
          </a:r>
        </a:p>
      </dgm:t>
    </dgm:pt>
    <dgm:pt modelId="{2BA942D2-591C-406C-9973-4434ADE01E7A}" type="parTrans" cxnId="{0278EBD3-3469-4E0D-8F22-FC1CE979C626}">
      <dgm:prSet/>
      <dgm:spPr/>
      <dgm:t>
        <a:bodyPr/>
        <a:lstStyle/>
        <a:p>
          <a:endParaRPr lang="en-US"/>
        </a:p>
      </dgm:t>
    </dgm:pt>
    <dgm:pt modelId="{D66AED5C-E40E-40F6-9B53-D7B134FE5C6D}" type="sibTrans" cxnId="{0278EBD3-3469-4E0D-8F22-FC1CE979C626}">
      <dgm:prSet/>
      <dgm:spPr/>
      <dgm:t>
        <a:bodyPr/>
        <a:lstStyle/>
        <a:p>
          <a:endParaRPr lang="en-US"/>
        </a:p>
      </dgm:t>
    </dgm:pt>
    <dgm:pt modelId="{6D123C57-46A4-4094-BBE6-68E04EAEDF83}">
      <dgm:prSet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en-US" sz="1400" dirty="0"/>
            <a:t>Augments statewide force of Early Intervention services</a:t>
          </a:r>
        </a:p>
      </dgm:t>
    </dgm:pt>
    <dgm:pt modelId="{6916705F-EBC0-4B89-9E26-F6A2C1130213}" type="parTrans" cxnId="{E9BB45F4-410C-4290-A66C-8C8AF7C1B701}">
      <dgm:prSet/>
      <dgm:spPr/>
      <dgm:t>
        <a:bodyPr/>
        <a:lstStyle/>
        <a:p>
          <a:endParaRPr lang="en-US"/>
        </a:p>
      </dgm:t>
    </dgm:pt>
    <dgm:pt modelId="{330EC405-BB43-42B0-9358-81B10CC09CBD}" type="sibTrans" cxnId="{E9BB45F4-410C-4290-A66C-8C8AF7C1B701}">
      <dgm:prSet/>
      <dgm:spPr/>
      <dgm:t>
        <a:bodyPr/>
        <a:lstStyle/>
        <a:p>
          <a:endParaRPr lang="en-US"/>
        </a:p>
      </dgm:t>
    </dgm:pt>
    <dgm:pt modelId="{284C7143-535E-41E1-8BA3-CC830435C2F8}" type="pres">
      <dgm:prSet presAssocID="{C91CAFA3-0515-47F7-8DC6-F37D674C1E2F}" presName="linear" presStyleCnt="0">
        <dgm:presLayoutVars>
          <dgm:animLvl val="lvl"/>
          <dgm:resizeHandles val="exact"/>
        </dgm:presLayoutVars>
      </dgm:prSet>
      <dgm:spPr/>
    </dgm:pt>
    <dgm:pt modelId="{2EBD6A13-A090-479E-89C8-FF150728E724}" type="pres">
      <dgm:prSet presAssocID="{629EDAD2-2EED-412B-A1A8-DCD1B391B8FC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920FB6B5-1418-4E17-A98B-D87DD35D3078}" type="pres">
      <dgm:prSet presAssocID="{CAAB2CFB-FBF3-491A-8E4C-86A051116873}" presName="spacer" presStyleCnt="0"/>
      <dgm:spPr/>
    </dgm:pt>
    <dgm:pt modelId="{60F5316D-71B0-4185-A51B-25BDC50F2005}" type="pres">
      <dgm:prSet presAssocID="{6B6FCCFC-155E-417B-AB19-079ABBCB0D3A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D8428B8C-E886-44F5-8FA6-F7F42AFD29F8}" type="pres">
      <dgm:prSet presAssocID="{255BB19A-EF10-4CC2-8007-616322B84AF9}" presName="spacer" presStyleCnt="0"/>
      <dgm:spPr/>
    </dgm:pt>
    <dgm:pt modelId="{7BE95A4E-78F4-4A6F-BD25-05BE3FEE6BDB}" type="pres">
      <dgm:prSet presAssocID="{6E3B1752-F64F-4877-8D4B-F86BC462D39E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7F51CAC0-2399-4C1D-ABBC-7D87B030CF44}" type="pres">
      <dgm:prSet presAssocID="{30B6D998-883E-4E3F-AAC8-5BB049DE1127}" presName="spacer" presStyleCnt="0"/>
      <dgm:spPr/>
    </dgm:pt>
    <dgm:pt modelId="{CA614D7C-59CD-41AB-96EA-0D3C1E495657}" type="pres">
      <dgm:prSet presAssocID="{AD41FFC4-D7B7-41B2-8068-8356E660662B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1EB823E2-3B7A-4C96-94F7-C7F1BF9C8DF5}" type="pres">
      <dgm:prSet presAssocID="{D66AED5C-E40E-40F6-9B53-D7B134FE5C6D}" presName="spacer" presStyleCnt="0"/>
      <dgm:spPr/>
    </dgm:pt>
    <dgm:pt modelId="{734BBC0E-6CA3-489D-8955-BC11E2763ABE}" type="pres">
      <dgm:prSet presAssocID="{6D123C57-46A4-4094-BBE6-68E04EAEDF83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24907320-DAE7-445A-AA58-6DB9D7BAFBE2}" srcId="{C91CAFA3-0515-47F7-8DC6-F37D674C1E2F}" destId="{6B6FCCFC-155E-417B-AB19-079ABBCB0D3A}" srcOrd="1" destOrd="0" parTransId="{3957698B-08A4-45BB-8702-96896B58A9F8}" sibTransId="{255BB19A-EF10-4CC2-8007-616322B84AF9}"/>
    <dgm:cxn modelId="{2EC0D722-B22C-41A0-8EAA-55A1A055A9E3}" type="presOf" srcId="{AD41FFC4-D7B7-41B2-8068-8356E660662B}" destId="{CA614D7C-59CD-41AB-96EA-0D3C1E495657}" srcOrd="0" destOrd="0" presId="urn:microsoft.com/office/officeart/2005/8/layout/vList2"/>
    <dgm:cxn modelId="{03E97F29-C103-4E09-9ABE-AD916986D96D}" srcId="{C91CAFA3-0515-47F7-8DC6-F37D674C1E2F}" destId="{629EDAD2-2EED-412B-A1A8-DCD1B391B8FC}" srcOrd="0" destOrd="0" parTransId="{FC423624-3263-4269-85BA-B560DEC6F42F}" sibTransId="{CAAB2CFB-FBF3-491A-8E4C-86A051116873}"/>
    <dgm:cxn modelId="{6DDFCB5B-7BB4-4FEE-8A4C-A3406585D84C}" type="presOf" srcId="{C91CAFA3-0515-47F7-8DC6-F37D674C1E2F}" destId="{284C7143-535E-41E1-8BA3-CC830435C2F8}" srcOrd="0" destOrd="0" presId="urn:microsoft.com/office/officeart/2005/8/layout/vList2"/>
    <dgm:cxn modelId="{E3806447-AE4B-43D8-93D3-9010838CAB0A}" type="presOf" srcId="{6E3B1752-F64F-4877-8D4B-F86BC462D39E}" destId="{7BE95A4E-78F4-4A6F-BD25-05BE3FEE6BDB}" srcOrd="0" destOrd="0" presId="urn:microsoft.com/office/officeart/2005/8/layout/vList2"/>
    <dgm:cxn modelId="{4B77126B-79D2-4EF6-BA28-75CBE3A52960}" srcId="{C91CAFA3-0515-47F7-8DC6-F37D674C1E2F}" destId="{6E3B1752-F64F-4877-8D4B-F86BC462D39E}" srcOrd="2" destOrd="0" parTransId="{FCF04874-6940-4DDB-9E60-7FC2F3935BBC}" sibTransId="{30B6D998-883E-4E3F-AAC8-5BB049DE1127}"/>
    <dgm:cxn modelId="{D7C2DD7A-1A58-4FD9-81D4-4771B571758E}" type="presOf" srcId="{6D123C57-46A4-4094-BBE6-68E04EAEDF83}" destId="{734BBC0E-6CA3-489D-8955-BC11E2763ABE}" srcOrd="0" destOrd="0" presId="urn:microsoft.com/office/officeart/2005/8/layout/vList2"/>
    <dgm:cxn modelId="{9E37C5B7-730A-400A-8CCB-EC5BEC4766F9}" type="presOf" srcId="{629EDAD2-2EED-412B-A1A8-DCD1B391B8FC}" destId="{2EBD6A13-A090-479E-89C8-FF150728E724}" srcOrd="0" destOrd="0" presId="urn:microsoft.com/office/officeart/2005/8/layout/vList2"/>
    <dgm:cxn modelId="{69ED44BB-DBD3-4585-9374-539AE650E084}" type="presOf" srcId="{6B6FCCFC-155E-417B-AB19-079ABBCB0D3A}" destId="{60F5316D-71B0-4185-A51B-25BDC50F2005}" srcOrd="0" destOrd="0" presId="urn:microsoft.com/office/officeart/2005/8/layout/vList2"/>
    <dgm:cxn modelId="{0278EBD3-3469-4E0D-8F22-FC1CE979C626}" srcId="{C91CAFA3-0515-47F7-8DC6-F37D674C1E2F}" destId="{AD41FFC4-D7B7-41B2-8068-8356E660662B}" srcOrd="3" destOrd="0" parTransId="{2BA942D2-591C-406C-9973-4434ADE01E7A}" sibTransId="{D66AED5C-E40E-40F6-9B53-D7B134FE5C6D}"/>
    <dgm:cxn modelId="{E9BB45F4-410C-4290-A66C-8C8AF7C1B701}" srcId="{C91CAFA3-0515-47F7-8DC6-F37D674C1E2F}" destId="{6D123C57-46A4-4094-BBE6-68E04EAEDF83}" srcOrd="4" destOrd="0" parTransId="{6916705F-EBC0-4B89-9E26-F6A2C1130213}" sibTransId="{330EC405-BB43-42B0-9358-81B10CC09CBD}"/>
    <dgm:cxn modelId="{AFBD8F69-311A-4B0F-8F53-06A39C933304}" type="presParOf" srcId="{284C7143-535E-41E1-8BA3-CC830435C2F8}" destId="{2EBD6A13-A090-479E-89C8-FF150728E724}" srcOrd="0" destOrd="0" presId="urn:microsoft.com/office/officeart/2005/8/layout/vList2"/>
    <dgm:cxn modelId="{6FC597F8-88DF-44DF-AB55-3CB53DE7E281}" type="presParOf" srcId="{284C7143-535E-41E1-8BA3-CC830435C2F8}" destId="{920FB6B5-1418-4E17-A98B-D87DD35D3078}" srcOrd="1" destOrd="0" presId="urn:microsoft.com/office/officeart/2005/8/layout/vList2"/>
    <dgm:cxn modelId="{63B166EC-9151-4AA7-A296-757644E6B6D7}" type="presParOf" srcId="{284C7143-535E-41E1-8BA3-CC830435C2F8}" destId="{60F5316D-71B0-4185-A51B-25BDC50F2005}" srcOrd="2" destOrd="0" presId="urn:microsoft.com/office/officeart/2005/8/layout/vList2"/>
    <dgm:cxn modelId="{B70C5D6E-BAF9-43C4-AD76-6166ADF032B8}" type="presParOf" srcId="{284C7143-535E-41E1-8BA3-CC830435C2F8}" destId="{D8428B8C-E886-44F5-8FA6-F7F42AFD29F8}" srcOrd="3" destOrd="0" presId="urn:microsoft.com/office/officeart/2005/8/layout/vList2"/>
    <dgm:cxn modelId="{3DE9D2C7-93CE-45EB-8DE6-A08A62BDFBF1}" type="presParOf" srcId="{284C7143-535E-41E1-8BA3-CC830435C2F8}" destId="{7BE95A4E-78F4-4A6F-BD25-05BE3FEE6BDB}" srcOrd="4" destOrd="0" presId="urn:microsoft.com/office/officeart/2005/8/layout/vList2"/>
    <dgm:cxn modelId="{CE7469E1-B34E-489B-89F0-8AF05E203526}" type="presParOf" srcId="{284C7143-535E-41E1-8BA3-CC830435C2F8}" destId="{7F51CAC0-2399-4C1D-ABBC-7D87B030CF44}" srcOrd="5" destOrd="0" presId="urn:microsoft.com/office/officeart/2005/8/layout/vList2"/>
    <dgm:cxn modelId="{E0B6CFF9-7072-44B2-BB74-031A072F6D69}" type="presParOf" srcId="{284C7143-535E-41E1-8BA3-CC830435C2F8}" destId="{CA614D7C-59CD-41AB-96EA-0D3C1E495657}" srcOrd="6" destOrd="0" presId="urn:microsoft.com/office/officeart/2005/8/layout/vList2"/>
    <dgm:cxn modelId="{6DEEF42A-BEAA-43BD-BBDF-06AA1D3214E1}" type="presParOf" srcId="{284C7143-535E-41E1-8BA3-CC830435C2F8}" destId="{1EB823E2-3B7A-4C96-94F7-C7F1BF9C8DF5}" srcOrd="7" destOrd="0" presId="urn:microsoft.com/office/officeart/2005/8/layout/vList2"/>
    <dgm:cxn modelId="{2428CF35-E6E6-472B-96E8-5E459DF3C069}" type="presParOf" srcId="{284C7143-535E-41E1-8BA3-CC830435C2F8}" destId="{734BBC0E-6CA3-489D-8955-BC11E2763ABE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7CD4EDB-F05D-4F56-9276-200A8F61C886}" type="doc">
      <dgm:prSet loTypeId="urn:microsoft.com/office/officeart/2005/8/layout/vList2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C935561-09C8-4FC1-8801-C52099A69015}">
      <dgm:prSet custT="1"/>
      <dgm:spPr/>
      <dgm:t>
        <a:bodyPr/>
        <a:lstStyle/>
        <a:p>
          <a:pPr algn="ctr"/>
          <a:r>
            <a:rPr lang="en-US" sz="2400" i="1" dirty="0"/>
            <a:t>Interactive</a:t>
          </a:r>
          <a:r>
            <a:rPr lang="en-US" sz="2400" dirty="0"/>
            <a:t> process that promotes positive parent child interactions by:</a:t>
          </a:r>
        </a:p>
      </dgm:t>
    </dgm:pt>
    <dgm:pt modelId="{297A5ED0-40BD-4BAE-AA68-7F4515D0193D}" type="parTrans" cxnId="{E4B13243-1B53-4765-957D-CC0FE172775B}">
      <dgm:prSet/>
      <dgm:spPr/>
      <dgm:t>
        <a:bodyPr/>
        <a:lstStyle/>
        <a:p>
          <a:endParaRPr lang="en-US"/>
        </a:p>
      </dgm:t>
    </dgm:pt>
    <dgm:pt modelId="{D65B41B6-3B6B-46AD-870F-423C06BF7E57}" type="sibTrans" cxnId="{E4B13243-1B53-4765-957D-CC0FE172775B}">
      <dgm:prSet/>
      <dgm:spPr/>
      <dgm:t>
        <a:bodyPr/>
        <a:lstStyle/>
        <a:p>
          <a:endParaRPr lang="en-US"/>
        </a:p>
      </dgm:t>
    </dgm:pt>
    <dgm:pt modelId="{5D03887F-8B7C-441C-9944-F8EAFF36EB34}">
      <dgm:prSet custT="1"/>
      <dgm:spPr/>
      <dgm:t>
        <a:bodyPr/>
        <a:lstStyle/>
        <a:p>
          <a:r>
            <a:rPr lang="en-US" sz="1600" dirty="0"/>
            <a:t>Facilitates parental </a:t>
          </a:r>
          <a:r>
            <a:rPr lang="en-US" sz="1600" i="1" dirty="0"/>
            <a:t>self-reflection</a:t>
          </a:r>
          <a:endParaRPr lang="en-US" sz="1600" dirty="0"/>
        </a:p>
      </dgm:t>
    </dgm:pt>
    <dgm:pt modelId="{78475C85-6FE1-4359-A5D3-20BC982270F7}" type="parTrans" cxnId="{FF6CB916-F56D-467E-85FF-9DA032FB07E7}">
      <dgm:prSet/>
      <dgm:spPr/>
      <dgm:t>
        <a:bodyPr/>
        <a:lstStyle/>
        <a:p>
          <a:endParaRPr lang="en-US"/>
        </a:p>
      </dgm:t>
    </dgm:pt>
    <dgm:pt modelId="{4D6F9209-0DC6-4022-A827-ABCCD4C54112}" type="sibTrans" cxnId="{FF6CB916-F56D-467E-85FF-9DA032FB07E7}">
      <dgm:prSet/>
      <dgm:spPr/>
      <dgm:t>
        <a:bodyPr/>
        <a:lstStyle/>
        <a:p>
          <a:endParaRPr lang="en-US"/>
        </a:p>
      </dgm:t>
    </dgm:pt>
    <dgm:pt modelId="{F481E3C8-DA2D-406C-B41D-4000FA2BA757}">
      <dgm:prSet custT="1"/>
      <dgm:spPr>
        <a:solidFill>
          <a:schemeClr val="bg2"/>
        </a:solidFill>
      </dgm:spPr>
      <dgm:t>
        <a:bodyPr/>
        <a:lstStyle/>
        <a:p>
          <a:r>
            <a:rPr lang="en-US" sz="1600" dirty="0"/>
            <a:t>Provides a platform for parents to </a:t>
          </a:r>
          <a:r>
            <a:rPr lang="en-US" sz="1600" i="1" dirty="0"/>
            <a:t>learn and try out new skills</a:t>
          </a:r>
          <a:r>
            <a:rPr lang="en-US" sz="1600" dirty="0"/>
            <a:t> with feedback from the clinician</a:t>
          </a:r>
        </a:p>
      </dgm:t>
    </dgm:pt>
    <dgm:pt modelId="{3F88C3F5-A210-4CB5-8D06-4F6C3EA11C5E}" type="parTrans" cxnId="{512C071A-8FE6-4AC5-8FE7-F1B37D8E7EF1}">
      <dgm:prSet/>
      <dgm:spPr/>
      <dgm:t>
        <a:bodyPr/>
        <a:lstStyle/>
        <a:p>
          <a:endParaRPr lang="en-US"/>
        </a:p>
      </dgm:t>
    </dgm:pt>
    <dgm:pt modelId="{D01E41B9-E389-43E7-BDE2-7619C9D3C396}" type="sibTrans" cxnId="{512C071A-8FE6-4AC5-8FE7-F1B37D8E7EF1}">
      <dgm:prSet/>
      <dgm:spPr/>
      <dgm:t>
        <a:bodyPr/>
        <a:lstStyle/>
        <a:p>
          <a:endParaRPr lang="en-US"/>
        </a:p>
      </dgm:t>
    </dgm:pt>
    <dgm:pt modelId="{EE0D7EB5-12FE-42B4-AEDE-5B4CBCEC3363}">
      <dgm:prSet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-US" sz="1600" i="0" dirty="0"/>
            <a:t>Utilizes </a:t>
          </a:r>
          <a:r>
            <a:rPr lang="en-US" sz="1600" i="1" dirty="0"/>
            <a:t>participatory guidance</a:t>
          </a:r>
          <a:r>
            <a:rPr lang="en-US" sz="1600" dirty="0"/>
            <a:t> in place of the more traditional </a:t>
          </a:r>
          <a:r>
            <a:rPr lang="en-US" sz="1600" i="1" dirty="0"/>
            <a:t>anticipatory guidance</a:t>
          </a:r>
          <a:endParaRPr lang="en-US" sz="1600" dirty="0"/>
        </a:p>
      </dgm:t>
    </dgm:pt>
    <dgm:pt modelId="{7320D3F7-8C5F-4674-8160-68D9581EA8AE}" type="parTrans" cxnId="{3107C0ED-B709-4374-AF07-8799BDDC5E94}">
      <dgm:prSet/>
      <dgm:spPr/>
      <dgm:t>
        <a:bodyPr/>
        <a:lstStyle/>
        <a:p>
          <a:endParaRPr lang="en-US"/>
        </a:p>
      </dgm:t>
    </dgm:pt>
    <dgm:pt modelId="{16E0DBF6-F702-4278-9D7C-4A9B6ED1B017}" type="sibTrans" cxnId="{3107C0ED-B709-4374-AF07-8799BDDC5E94}">
      <dgm:prSet/>
      <dgm:spPr/>
      <dgm:t>
        <a:bodyPr/>
        <a:lstStyle/>
        <a:p>
          <a:endParaRPr lang="en-US"/>
        </a:p>
      </dgm:t>
    </dgm:pt>
    <dgm:pt modelId="{8DD1EE60-1EFF-4633-A3EA-AB019E54697C}">
      <dgm:prSet custT="1"/>
      <dgm:spPr>
        <a:solidFill>
          <a:schemeClr val="accent4"/>
        </a:solidFill>
      </dgm:spPr>
      <dgm:t>
        <a:bodyPr/>
        <a:lstStyle/>
        <a:p>
          <a:r>
            <a:rPr lang="en-US" sz="1600" dirty="0"/>
            <a:t>Provides </a:t>
          </a:r>
          <a:r>
            <a:rPr lang="en-US" sz="1600" i="1" dirty="0"/>
            <a:t>positive feedback </a:t>
          </a:r>
          <a:r>
            <a:rPr lang="en-US" sz="1600" dirty="0"/>
            <a:t>to parents and an opportunity to </a:t>
          </a:r>
          <a:r>
            <a:rPr lang="en-US" sz="1600" i="1" dirty="0"/>
            <a:t>listen </a:t>
          </a:r>
          <a:r>
            <a:rPr lang="en-US" sz="1600" dirty="0"/>
            <a:t>to families</a:t>
          </a:r>
        </a:p>
      </dgm:t>
    </dgm:pt>
    <dgm:pt modelId="{5BD26AA4-D8F7-469F-85ED-25B5EE2AEEC0}" type="parTrans" cxnId="{ECAC2FCF-B880-4FAE-B2B7-9AFF6A4C650E}">
      <dgm:prSet/>
      <dgm:spPr/>
      <dgm:t>
        <a:bodyPr/>
        <a:lstStyle/>
        <a:p>
          <a:endParaRPr lang="en-US"/>
        </a:p>
      </dgm:t>
    </dgm:pt>
    <dgm:pt modelId="{A75A53BD-1894-4A40-BECF-DFF1C62440EA}" type="sibTrans" cxnId="{ECAC2FCF-B880-4FAE-B2B7-9AFF6A4C650E}">
      <dgm:prSet/>
      <dgm:spPr/>
      <dgm:t>
        <a:bodyPr/>
        <a:lstStyle/>
        <a:p>
          <a:endParaRPr lang="en-US"/>
        </a:p>
      </dgm:t>
    </dgm:pt>
    <dgm:pt modelId="{EABF823A-C57B-434D-A49C-D6D374C220C7}" type="pres">
      <dgm:prSet presAssocID="{77CD4EDB-F05D-4F56-9276-200A8F61C886}" presName="linear" presStyleCnt="0">
        <dgm:presLayoutVars>
          <dgm:animLvl val="lvl"/>
          <dgm:resizeHandles val="exact"/>
        </dgm:presLayoutVars>
      </dgm:prSet>
      <dgm:spPr/>
    </dgm:pt>
    <dgm:pt modelId="{482A95EB-A4F5-435D-A04D-E062CCD240FA}" type="pres">
      <dgm:prSet presAssocID="{3C935561-09C8-4FC1-8801-C52099A69015}" presName="parentText" presStyleLbl="node1" presStyleIdx="0" presStyleCnt="5" custScaleY="171832" custLinFactY="-15611" custLinFactNeighborX="1826" custLinFactNeighborY="-100000">
        <dgm:presLayoutVars>
          <dgm:chMax val="0"/>
          <dgm:bulletEnabled val="1"/>
        </dgm:presLayoutVars>
      </dgm:prSet>
      <dgm:spPr/>
    </dgm:pt>
    <dgm:pt modelId="{EAF59FFB-6153-43F0-ADE0-3A68987044E3}" type="pres">
      <dgm:prSet presAssocID="{D65B41B6-3B6B-46AD-870F-423C06BF7E57}" presName="spacer" presStyleCnt="0"/>
      <dgm:spPr/>
    </dgm:pt>
    <dgm:pt modelId="{64F881CA-9D55-424E-8B80-05F94AD3385F}" type="pres">
      <dgm:prSet presAssocID="{5D03887F-8B7C-441C-9944-F8EAFF36EB34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0ABD31F0-81C7-4643-9F71-0484753C73C8}" type="pres">
      <dgm:prSet presAssocID="{4D6F9209-0DC6-4022-A827-ABCCD4C54112}" presName="spacer" presStyleCnt="0"/>
      <dgm:spPr/>
    </dgm:pt>
    <dgm:pt modelId="{18A60E3C-A067-4CC6-A226-5C935FF8C677}" type="pres">
      <dgm:prSet presAssocID="{F481E3C8-DA2D-406C-B41D-4000FA2BA757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88E3DEAB-E32C-4997-BB77-19A5E2C5827A}" type="pres">
      <dgm:prSet presAssocID="{D01E41B9-E389-43E7-BDE2-7619C9D3C396}" presName="spacer" presStyleCnt="0"/>
      <dgm:spPr/>
    </dgm:pt>
    <dgm:pt modelId="{1B217DA7-D0C4-4D57-9998-858E8F9FC50F}" type="pres">
      <dgm:prSet presAssocID="{EE0D7EB5-12FE-42B4-AEDE-5B4CBCEC3363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04E92C0F-7377-4BBD-94EC-F01C45B18A24}" type="pres">
      <dgm:prSet presAssocID="{16E0DBF6-F702-4278-9D7C-4A9B6ED1B017}" presName="spacer" presStyleCnt="0"/>
      <dgm:spPr/>
    </dgm:pt>
    <dgm:pt modelId="{5BCCC7B3-3573-4134-A132-325262C5098E}" type="pres">
      <dgm:prSet presAssocID="{8DD1EE60-1EFF-4633-A3EA-AB019E54697C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AB09B311-B25D-479F-9E30-974780833A38}" type="presOf" srcId="{EE0D7EB5-12FE-42B4-AEDE-5B4CBCEC3363}" destId="{1B217DA7-D0C4-4D57-9998-858E8F9FC50F}" srcOrd="0" destOrd="0" presId="urn:microsoft.com/office/officeart/2005/8/layout/vList2"/>
    <dgm:cxn modelId="{FF6CB916-F56D-467E-85FF-9DA032FB07E7}" srcId="{77CD4EDB-F05D-4F56-9276-200A8F61C886}" destId="{5D03887F-8B7C-441C-9944-F8EAFF36EB34}" srcOrd="1" destOrd="0" parTransId="{78475C85-6FE1-4359-A5D3-20BC982270F7}" sibTransId="{4D6F9209-0DC6-4022-A827-ABCCD4C54112}"/>
    <dgm:cxn modelId="{512C071A-8FE6-4AC5-8FE7-F1B37D8E7EF1}" srcId="{77CD4EDB-F05D-4F56-9276-200A8F61C886}" destId="{F481E3C8-DA2D-406C-B41D-4000FA2BA757}" srcOrd="2" destOrd="0" parTransId="{3F88C3F5-A210-4CB5-8D06-4F6C3EA11C5E}" sibTransId="{D01E41B9-E389-43E7-BDE2-7619C9D3C396}"/>
    <dgm:cxn modelId="{05056F23-CFCA-4779-B2E6-FE285DF20802}" type="presOf" srcId="{F481E3C8-DA2D-406C-B41D-4000FA2BA757}" destId="{18A60E3C-A067-4CC6-A226-5C935FF8C677}" srcOrd="0" destOrd="0" presId="urn:microsoft.com/office/officeart/2005/8/layout/vList2"/>
    <dgm:cxn modelId="{18046340-1E7C-4B03-8B99-EDFA4D1A5939}" type="presOf" srcId="{77CD4EDB-F05D-4F56-9276-200A8F61C886}" destId="{EABF823A-C57B-434D-A49C-D6D374C220C7}" srcOrd="0" destOrd="0" presId="urn:microsoft.com/office/officeart/2005/8/layout/vList2"/>
    <dgm:cxn modelId="{BD7B4961-19FD-45CB-9BB2-418AE53D0C91}" type="presOf" srcId="{8DD1EE60-1EFF-4633-A3EA-AB019E54697C}" destId="{5BCCC7B3-3573-4134-A132-325262C5098E}" srcOrd="0" destOrd="0" presId="urn:microsoft.com/office/officeart/2005/8/layout/vList2"/>
    <dgm:cxn modelId="{E4B13243-1B53-4765-957D-CC0FE172775B}" srcId="{77CD4EDB-F05D-4F56-9276-200A8F61C886}" destId="{3C935561-09C8-4FC1-8801-C52099A69015}" srcOrd="0" destOrd="0" parTransId="{297A5ED0-40BD-4BAE-AA68-7F4515D0193D}" sibTransId="{D65B41B6-3B6B-46AD-870F-423C06BF7E57}"/>
    <dgm:cxn modelId="{542D2DB4-17E0-416B-95ED-CA2DE967A7DD}" type="presOf" srcId="{3C935561-09C8-4FC1-8801-C52099A69015}" destId="{482A95EB-A4F5-435D-A04D-E062CCD240FA}" srcOrd="0" destOrd="0" presId="urn:microsoft.com/office/officeart/2005/8/layout/vList2"/>
    <dgm:cxn modelId="{C3782FC7-FD18-4D04-9D5B-6422A2D62483}" type="presOf" srcId="{5D03887F-8B7C-441C-9944-F8EAFF36EB34}" destId="{64F881CA-9D55-424E-8B80-05F94AD3385F}" srcOrd="0" destOrd="0" presId="urn:microsoft.com/office/officeart/2005/8/layout/vList2"/>
    <dgm:cxn modelId="{ECAC2FCF-B880-4FAE-B2B7-9AFF6A4C650E}" srcId="{77CD4EDB-F05D-4F56-9276-200A8F61C886}" destId="{8DD1EE60-1EFF-4633-A3EA-AB019E54697C}" srcOrd="4" destOrd="0" parTransId="{5BD26AA4-D8F7-469F-85ED-25B5EE2AEEC0}" sibTransId="{A75A53BD-1894-4A40-BECF-DFF1C62440EA}"/>
    <dgm:cxn modelId="{3107C0ED-B709-4374-AF07-8799BDDC5E94}" srcId="{77CD4EDB-F05D-4F56-9276-200A8F61C886}" destId="{EE0D7EB5-12FE-42B4-AEDE-5B4CBCEC3363}" srcOrd="3" destOrd="0" parTransId="{7320D3F7-8C5F-4674-8160-68D9581EA8AE}" sibTransId="{16E0DBF6-F702-4278-9D7C-4A9B6ED1B017}"/>
    <dgm:cxn modelId="{FD4AD298-9A12-43C2-8C07-563BBC4F3278}" type="presParOf" srcId="{EABF823A-C57B-434D-A49C-D6D374C220C7}" destId="{482A95EB-A4F5-435D-A04D-E062CCD240FA}" srcOrd="0" destOrd="0" presId="urn:microsoft.com/office/officeart/2005/8/layout/vList2"/>
    <dgm:cxn modelId="{1941FF6F-2308-4A0A-B572-7D1641B67280}" type="presParOf" srcId="{EABF823A-C57B-434D-A49C-D6D374C220C7}" destId="{EAF59FFB-6153-43F0-ADE0-3A68987044E3}" srcOrd="1" destOrd="0" presId="urn:microsoft.com/office/officeart/2005/8/layout/vList2"/>
    <dgm:cxn modelId="{95F7B3F5-101A-4B2C-96FF-14FD75BE6433}" type="presParOf" srcId="{EABF823A-C57B-434D-A49C-D6D374C220C7}" destId="{64F881CA-9D55-424E-8B80-05F94AD3385F}" srcOrd="2" destOrd="0" presId="urn:microsoft.com/office/officeart/2005/8/layout/vList2"/>
    <dgm:cxn modelId="{25F98DB1-6B0B-4379-B251-E8DC7A7F7F4A}" type="presParOf" srcId="{EABF823A-C57B-434D-A49C-D6D374C220C7}" destId="{0ABD31F0-81C7-4643-9F71-0484753C73C8}" srcOrd="3" destOrd="0" presId="urn:microsoft.com/office/officeart/2005/8/layout/vList2"/>
    <dgm:cxn modelId="{AC8415BC-D58D-4B1A-9A3A-48435C8186F5}" type="presParOf" srcId="{EABF823A-C57B-434D-A49C-D6D374C220C7}" destId="{18A60E3C-A067-4CC6-A226-5C935FF8C677}" srcOrd="4" destOrd="0" presId="urn:microsoft.com/office/officeart/2005/8/layout/vList2"/>
    <dgm:cxn modelId="{50AD9244-FD2E-422E-BAA4-EA28B18BE6EF}" type="presParOf" srcId="{EABF823A-C57B-434D-A49C-D6D374C220C7}" destId="{88E3DEAB-E32C-4997-BB77-19A5E2C5827A}" srcOrd="5" destOrd="0" presId="urn:microsoft.com/office/officeart/2005/8/layout/vList2"/>
    <dgm:cxn modelId="{A196D88D-961F-4B22-9CA9-7EEA57C8D58D}" type="presParOf" srcId="{EABF823A-C57B-434D-A49C-D6D374C220C7}" destId="{1B217DA7-D0C4-4D57-9998-858E8F9FC50F}" srcOrd="6" destOrd="0" presId="urn:microsoft.com/office/officeart/2005/8/layout/vList2"/>
    <dgm:cxn modelId="{07157655-2723-4437-B7E0-0E47F29C100D}" type="presParOf" srcId="{EABF823A-C57B-434D-A49C-D6D374C220C7}" destId="{04E92C0F-7377-4BBD-94EC-F01C45B18A24}" srcOrd="7" destOrd="0" presId="urn:microsoft.com/office/officeart/2005/8/layout/vList2"/>
    <dgm:cxn modelId="{CF63E49D-6CB1-4D66-995F-D48DD5218C8E}" type="presParOf" srcId="{EABF823A-C57B-434D-A49C-D6D374C220C7}" destId="{5BCCC7B3-3573-4134-A132-325262C5098E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C7BDD03-70A4-407A-928A-D189CBC8DD58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F9C1F852-B9C6-462C-AA08-BA352E9C0845}">
      <dgm:prSet/>
      <dgm:spPr/>
      <dgm:t>
        <a:bodyPr/>
        <a:lstStyle/>
        <a:p>
          <a:r>
            <a:rPr lang="en-US"/>
            <a:t>TALK: Bathe your baby in language</a:t>
          </a:r>
        </a:p>
      </dgm:t>
    </dgm:pt>
    <dgm:pt modelId="{60675448-CF0C-428D-9F80-4FEACF533854}" type="parTrans" cxnId="{34E29ACC-5D3B-45AD-B4C7-828F560CCDD2}">
      <dgm:prSet/>
      <dgm:spPr/>
      <dgm:t>
        <a:bodyPr/>
        <a:lstStyle/>
        <a:p>
          <a:endParaRPr lang="en-US"/>
        </a:p>
      </dgm:t>
    </dgm:pt>
    <dgm:pt modelId="{F84B62C2-2C7E-4442-A3BB-B07CB953C700}" type="sibTrans" cxnId="{34E29ACC-5D3B-45AD-B4C7-828F560CCDD2}">
      <dgm:prSet/>
      <dgm:spPr/>
      <dgm:t>
        <a:bodyPr/>
        <a:lstStyle/>
        <a:p>
          <a:endParaRPr lang="en-US"/>
        </a:p>
      </dgm:t>
    </dgm:pt>
    <dgm:pt modelId="{37F68E98-55A6-4BCD-8BF9-AE1DAEE52EDE}">
      <dgm:prSet/>
      <dgm:spPr/>
      <dgm:t>
        <a:bodyPr/>
        <a:lstStyle/>
        <a:p>
          <a:r>
            <a:rPr lang="en-US"/>
            <a:t>READ: Read together regularly and enthusiastically</a:t>
          </a:r>
        </a:p>
      </dgm:t>
    </dgm:pt>
    <dgm:pt modelId="{4F3D5617-A154-4A48-B88A-89513AE54876}" type="parTrans" cxnId="{E1486D38-4EED-4A80-9D02-20F7B535F67E}">
      <dgm:prSet/>
      <dgm:spPr/>
      <dgm:t>
        <a:bodyPr/>
        <a:lstStyle/>
        <a:p>
          <a:endParaRPr lang="en-US"/>
        </a:p>
      </dgm:t>
    </dgm:pt>
    <dgm:pt modelId="{9D5E1557-9C9F-4A09-BE8C-4ED10E2C88A9}" type="sibTrans" cxnId="{E1486D38-4EED-4A80-9D02-20F7B535F67E}">
      <dgm:prSet/>
      <dgm:spPr/>
      <dgm:t>
        <a:bodyPr/>
        <a:lstStyle/>
        <a:p>
          <a:endParaRPr lang="en-US"/>
        </a:p>
      </dgm:t>
    </dgm:pt>
    <dgm:pt modelId="{E49D4C71-5E7A-4A93-B3C9-E6C2C1DF7F30}">
      <dgm:prSet/>
      <dgm:spPr/>
      <dgm:t>
        <a:bodyPr/>
        <a:lstStyle/>
        <a:p>
          <a:r>
            <a:rPr lang="en-US"/>
            <a:t>ENGAGE: Have fun together / Make your baby feel safe and loved</a:t>
          </a:r>
        </a:p>
      </dgm:t>
    </dgm:pt>
    <dgm:pt modelId="{89B0257D-4E61-4F1E-8517-38B1CB627E53}" type="parTrans" cxnId="{882C22FA-B7F7-4F9C-B7F3-CE34BF770D3A}">
      <dgm:prSet/>
      <dgm:spPr/>
      <dgm:t>
        <a:bodyPr/>
        <a:lstStyle/>
        <a:p>
          <a:endParaRPr lang="en-US"/>
        </a:p>
      </dgm:t>
    </dgm:pt>
    <dgm:pt modelId="{64EB2D61-2C2B-4C62-B464-89E62E8F285A}" type="sibTrans" cxnId="{882C22FA-B7F7-4F9C-B7F3-CE34BF770D3A}">
      <dgm:prSet/>
      <dgm:spPr/>
      <dgm:t>
        <a:bodyPr/>
        <a:lstStyle/>
        <a:p>
          <a:endParaRPr lang="en-US"/>
        </a:p>
      </dgm:t>
    </dgm:pt>
    <dgm:pt modelId="{C5341947-9162-44BB-B5D2-B866A372CDFF}">
      <dgm:prSet/>
      <dgm:spPr/>
      <dgm:t>
        <a:bodyPr/>
        <a:lstStyle/>
        <a:p>
          <a:r>
            <a:rPr lang="en-US"/>
            <a:t>ENCOURAGE: Be your baby’s cheerleader</a:t>
          </a:r>
        </a:p>
      </dgm:t>
    </dgm:pt>
    <dgm:pt modelId="{5295AC2E-6E5A-4FB2-A006-4DDE14A0C0C8}" type="parTrans" cxnId="{6361A075-D3F5-44B2-BFF7-9654ED19940B}">
      <dgm:prSet/>
      <dgm:spPr/>
      <dgm:t>
        <a:bodyPr/>
        <a:lstStyle/>
        <a:p>
          <a:endParaRPr lang="en-US"/>
        </a:p>
      </dgm:t>
    </dgm:pt>
    <dgm:pt modelId="{D0B6E31A-CEC6-4AA2-9FD3-7A8E529699C8}" type="sibTrans" cxnId="{6361A075-D3F5-44B2-BFF7-9654ED19940B}">
      <dgm:prSet/>
      <dgm:spPr/>
      <dgm:t>
        <a:bodyPr/>
        <a:lstStyle/>
        <a:p>
          <a:endParaRPr lang="en-US"/>
        </a:p>
      </dgm:t>
    </dgm:pt>
    <dgm:pt modelId="{1D449380-A5B9-4745-8DFD-3476F89A1480}" type="pres">
      <dgm:prSet presAssocID="{8C7BDD03-70A4-407A-928A-D189CBC8DD58}" presName="root" presStyleCnt="0">
        <dgm:presLayoutVars>
          <dgm:dir/>
          <dgm:resizeHandles val="exact"/>
        </dgm:presLayoutVars>
      </dgm:prSet>
      <dgm:spPr/>
    </dgm:pt>
    <dgm:pt modelId="{56CE8147-30C3-49A6-8CE1-9790E704FC41}" type="pres">
      <dgm:prSet presAssocID="{8C7BDD03-70A4-407A-928A-D189CBC8DD58}" presName="container" presStyleCnt="0">
        <dgm:presLayoutVars>
          <dgm:dir/>
          <dgm:resizeHandles val="exact"/>
        </dgm:presLayoutVars>
      </dgm:prSet>
      <dgm:spPr/>
    </dgm:pt>
    <dgm:pt modelId="{FFB77CCE-EE89-4516-B4A6-6C2728169166}" type="pres">
      <dgm:prSet presAssocID="{F9C1F852-B9C6-462C-AA08-BA352E9C0845}" presName="compNode" presStyleCnt="0"/>
      <dgm:spPr/>
    </dgm:pt>
    <dgm:pt modelId="{B594FF6A-6740-4A02-B98E-4FC3D162B4E0}" type="pres">
      <dgm:prSet presAssocID="{F9C1F852-B9C6-462C-AA08-BA352E9C0845}" presName="iconBgRect" presStyleLbl="bgShp" presStyleIdx="0" presStyleCnt="4"/>
      <dgm:spPr/>
    </dgm:pt>
    <dgm:pt modelId="{5FAA2BE1-CCC2-4597-8A1C-A608141943D0}" type="pres">
      <dgm:prSet presAssocID="{F9C1F852-B9C6-462C-AA08-BA352E9C0845}" presName="iconRect" presStyleLbl="nod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ongue"/>
        </a:ext>
      </dgm:extLst>
    </dgm:pt>
    <dgm:pt modelId="{80D6C41B-6656-4A50-B9FC-BE4A35CB1408}" type="pres">
      <dgm:prSet presAssocID="{F9C1F852-B9C6-462C-AA08-BA352E9C0845}" presName="spaceRect" presStyleCnt="0"/>
      <dgm:spPr/>
    </dgm:pt>
    <dgm:pt modelId="{2E13BF65-7314-42D5-AF9F-BE58CCEC959F}" type="pres">
      <dgm:prSet presAssocID="{F9C1F852-B9C6-462C-AA08-BA352E9C0845}" presName="textRect" presStyleLbl="revTx" presStyleIdx="0" presStyleCnt="4">
        <dgm:presLayoutVars>
          <dgm:chMax val="1"/>
          <dgm:chPref val="1"/>
        </dgm:presLayoutVars>
      </dgm:prSet>
      <dgm:spPr/>
    </dgm:pt>
    <dgm:pt modelId="{2A9AD0E2-3F52-4F63-BCCD-1E71AEBFBCBE}" type="pres">
      <dgm:prSet presAssocID="{F84B62C2-2C7E-4442-A3BB-B07CB953C700}" presName="sibTrans" presStyleLbl="sibTrans2D1" presStyleIdx="0" presStyleCnt="0"/>
      <dgm:spPr/>
    </dgm:pt>
    <dgm:pt modelId="{64824BB6-BC06-44D5-8B70-C73250005B33}" type="pres">
      <dgm:prSet presAssocID="{37F68E98-55A6-4BCD-8BF9-AE1DAEE52EDE}" presName="compNode" presStyleCnt="0"/>
      <dgm:spPr/>
    </dgm:pt>
    <dgm:pt modelId="{26547278-39D1-4C5F-8AD0-AF327D0D0A4B}" type="pres">
      <dgm:prSet presAssocID="{37F68E98-55A6-4BCD-8BF9-AE1DAEE52EDE}" presName="iconBgRect" presStyleLbl="bgShp" presStyleIdx="1" presStyleCnt="4"/>
      <dgm:spPr/>
    </dgm:pt>
    <dgm:pt modelId="{2BF1AABF-A3DC-45AB-BB29-296377895BF2}" type="pres">
      <dgm:prSet presAssocID="{37F68E98-55A6-4BCD-8BF9-AE1DAEE52EDE}" presName="iconRect" presStyleLbl="node1" presStyleIdx="1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78D638E9-4155-47AB-9F1E-56928BD03E06}" type="pres">
      <dgm:prSet presAssocID="{37F68E98-55A6-4BCD-8BF9-AE1DAEE52EDE}" presName="spaceRect" presStyleCnt="0"/>
      <dgm:spPr/>
    </dgm:pt>
    <dgm:pt modelId="{50F5B673-B289-4D68-B2D0-D206FE9C21D7}" type="pres">
      <dgm:prSet presAssocID="{37F68E98-55A6-4BCD-8BF9-AE1DAEE52EDE}" presName="textRect" presStyleLbl="revTx" presStyleIdx="1" presStyleCnt="4">
        <dgm:presLayoutVars>
          <dgm:chMax val="1"/>
          <dgm:chPref val="1"/>
        </dgm:presLayoutVars>
      </dgm:prSet>
      <dgm:spPr/>
    </dgm:pt>
    <dgm:pt modelId="{36B057AB-D33B-4EA8-A830-95202CF225AA}" type="pres">
      <dgm:prSet presAssocID="{9D5E1557-9C9F-4A09-BE8C-4ED10E2C88A9}" presName="sibTrans" presStyleLbl="sibTrans2D1" presStyleIdx="0" presStyleCnt="0"/>
      <dgm:spPr/>
    </dgm:pt>
    <dgm:pt modelId="{A9A775A5-85BF-488A-B193-EE7EA139D6C4}" type="pres">
      <dgm:prSet presAssocID="{E49D4C71-5E7A-4A93-B3C9-E6C2C1DF7F30}" presName="compNode" presStyleCnt="0"/>
      <dgm:spPr/>
    </dgm:pt>
    <dgm:pt modelId="{AF7A1B6C-AB21-483A-A3B8-4F6E0726F60F}" type="pres">
      <dgm:prSet presAssocID="{E49D4C71-5E7A-4A93-B3C9-E6C2C1DF7F30}" presName="iconBgRect" presStyleLbl="bgShp" presStyleIdx="2" presStyleCnt="4"/>
      <dgm:spPr/>
    </dgm:pt>
    <dgm:pt modelId="{C93B32A8-D4C6-4AFE-BACC-F6C7DAF49043}" type="pres">
      <dgm:prSet presAssocID="{E49D4C71-5E7A-4A93-B3C9-E6C2C1DF7F30}" presName="iconRect" presStyleLbl="node1" presStyleIdx="2" presStyleCnt="4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rt Lock"/>
        </a:ext>
      </dgm:extLst>
    </dgm:pt>
    <dgm:pt modelId="{FCEC5066-F57B-4C7E-8CF2-8C80FB26B0C2}" type="pres">
      <dgm:prSet presAssocID="{E49D4C71-5E7A-4A93-B3C9-E6C2C1DF7F30}" presName="spaceRect" presStyleCnt="0"/>
      <dgm:spPr/>
    </dgm:pt>
    <dgm:pt modelId="{593CF086-6E99-4DB2-93D2-4E857497577A}" type="pres">
      <dgm:prSet presAssocID="{E49D4C71-5E7A-4A93-B3C9-E6C2C1DF7F30}" presName="textRect" presStyleLbl="revTx" presStyleIdx="2" presStyleCnt="4">
        <dgm:presLayoutVars>
          <dgm:chMax val="1"/>
          <dgm:chPref val="1"/>
        </dgm:presLayoutVars>
      </dgm:prSet>
      <dgm:spPr/>
    </dgm:pt>
    <dgm:pt modelId="{C3A1391C-10AD-441F-9E94-8D8BACFD2EBE}" type="pres">
      <dgm:prSet presAssocID="{64EB2D61-2C2B-4C62-B464-89E62E8F285A}" presName="sibTrans" presStyleLbl="sibTrans2D1" presStyleIdx="0" presStyleCnt="0"/>
      <dgm:spPr/>
    </dgm:pt>
    <dgm:pt modelId="{525617FB-35DC-4F6C-86C7-27EA071942FC}" type="pres">
      <dgm:prSet presAssocID="{C5341947-9162-44BB-B5D2-B866A372CDFF}" presName="compNode" presStyleCnt="0"/>
      <dgm:spPr/>
    </dgm:pt>
    <dgm:pt modelId="{460D6C17-8BCF-4B53-BC6B-648A95539E55}" type="pres">
      <dgm:prSet presAssocID="{C5341947-9162-44BB-B5D2-B866A372CDFF}" presName="iconBgRect" presStyleLbl="bgShp" presStyleIdx="3" presStyleCnt="4"/>
      <dgm:spPr/>
    </dgm:pt>
    <dgm:pt modelId="{E67BEB3E-5629-40E9-8D13-F72FDE554DBE}" type="pres">
      <dgm:prSet presAssocID="{C5341947-9162-44BB-B5D2-B866A372CDFF}" presName="iconRect" presStyleLbl="node1" presStyleIdx="3" presStyleCnt="4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rib"/>
        </a:ext>
      </dgm:extLst>
    </dgm:pt>
    <dgm:pt modelId="{7E9A117A-9745-410D-B41E-6D744ABA66B4}" type="pres">
      <dgm:prSet presAssocID="{C5341947-9162-44BB-B5D2-B866A372CDFF}" presName="spaceRect" presStyleCnt="0"/>
      <dgm:spPr/>
    </dgm:pt>
    <dgm:pt modelId="{FF74FFCB-F615-4879-B755-BF8600AEC6ED}" type="pres">
      <dgm:prSet presAssocID="{C5341947-9162-44BB-B5D2-B866A372CDFF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F30C5409-1293-4531-B853-CD0117EB5F72}" type="presOf" srcId="{8C7BDD03-70A4-407A-928A-D189CBC8DD58}" destId="{1D449380-A5B9-4745-8DFD-3476F89A1480}" srcOrd="0" destOrd="0" presId="urn:microsoft.com/office/officeart/2018/2/layout/IconCircleList"/>
    <dgm:cxn modelId="{E1486D38-4EED-4A80-9D02-20F7B535F67E}" srcId="{8C7BDD03-70A4-407A-928A-D189CBC8DD58}" destId="{37F68E98-55A6-4BCD-8BF9-AE1DAEE52EDE}" srcOrd="1" destOrd="0" parTransId="{4F3D5617-A154-4A48-B88A-89513AE54876}" sibTransId="{9D5E1557-9C9F-4A09-BE8C-4ED10E2C88A9}"/>
    <dgm:cxn modelId="{615CB461-2C88-4DAC-97FF-C8ED332531F1}" type="presOf" srcId="{E49D4C71-5E7A-4A93-B3C9-E6C2C1DF7F30}" destId="{593CF086-6E99-4DB2-93D2-4E857497577A}" srcOrd="0" destOrd="0" presId="urn:microsoft.com/office/officeart/2018/2/layout/IconCircleList"/>
    <dgm:cxn modelId="{3A8A5045-B07A-493D-A18C-0130545F0FC2}" type="presOf" srcId="{9D5E1557-9C9F-4A09-BE8C-4ED10E2C88A9}" destId="{36B057AB-D33B-4EA8-A830-95202CF225AA}" srcOrd="0" destOrd="0" presId="urn:microsoft.com/office/officeart/2018/2/layout/IconCircleList"/>
    <dgm:cxn modelId="{E298D768-F727-4BCD-A698-97D2844F61AD}" type="presOf" srcId="{F84B62C2-2C7E-4442-A3BB-B07CB953C700}" destId="{2A9AD0E2-3F52-4F63-BCCD-1E71AEBFBCBE}" srcOrd="0" destOrd="0" presId="urn:microsoft.com/office/officeart/2018/2/layout/IconCircleList"/>
    <dgm:cxn modelId="{6361A075-D3F5-44B2-BFF7-9654ED19940B}" srcId="{8C7BDD03-70A4-407A-928A-D189CBC8DD58}" destId="{C5341947-9162-44BB-B5D2-B866A372CDFF}" srcOrd="3" destOrd="0" parTransId="{5295AC2E-6E5A-4FB2-A006-4DDE14A0C0C8}" sibTransId="{D0B6E31A-CEC6-4AA2-9FD3-7A8E529699C8}"/>
    <dgm:cxn modelId="{F5C38591-DFCE-44A7-8B99-39D9769C81B4}" type="presOf" srcId="{C5341947-9162-44BB-B5D2-B866A372CDFF}" destId="{FF74FFCB-F615-4879-B755-BF8600AEC6ED}" srcOrd="0" destOrd="0" presId="urn:microsoft.com/office/officeart/2018/2/layout/IconCircleList"/>
    <dgm:cxn modelId="{34E29ACC-5D3B-45AD-B4C7-828F560CCDD2}" srcId="{8C7BDD03-70A4-407A-928A-D189CBC8DD58}" destId="{F9C1F852-B9C6-462C-AA08-BA352E9C0845}" srcOrd="0" destOrd="0" parTransId="{60675448-CF0C-428D-9F80-4FEACF533854}" sibTransId="{F84B62C2-2C7E-4442-A3BB-B07CB953C700}"/>
    <dgm:cxn modelId="{370247D1-D398-4889-8D06-47BE2008FFF2}" type="presOf" srcId="{37F68E98-55A6-4BCD-8BF9-AE1DAEE52EDE}" destId="{50F5B673-B289-4D68-B2D0-D206FE9C21D7}" srcOrd="0" destOrd="0" presId="urn:microsoft.com/office/officeart/2018/2/layout/IconCircleList"/>
    <dgm:cxn modelId="{389D84D5-5AB6-4C10-B07E-FC9F78BE42F2}" type="presOf" srcId="{64EB2D61-2C2B-4C62-B464-89E62E8F285A}" destId="{C3A1391C-10AD-441F-9E94-8D8BACFD2EBE}" srcOrd="0" destOrd="0" presId="urn:microsoft.com/office/officeart/2018/2/layout/IconCircleList"/>
    <dgm:cxn modelId="{F20962F0-B24C-490C-B746-A8A087EB1D11}" type="presOf" srcId="{F9C1F852-B9C6-462C-AA08-BA352E9C0845}" destId="{2E13BF65-7314-42D5-AF9F-BE58CCEC959F}" srcOrd="0" destOrd="0" presId="urn:microsoft.com/office/officeart/2018/2/layout/IconCircleList"/>
    <dgm:cxn modelId="{882C22FA-B7F7-4F9C-B7F3-CE34BF770D3A}" srcId="{8C7BDD03-70A4-407A-928A-D189CBC8DD58}" destId="{E49D4C71-5E7A-4A93-B3C9-E6C2C1DF7F30}" srcOrd="2" destOrd="0" parTransId="{89B0257D-4E61-4F1E-8517-38B1CB627E53}" sibTransId="{64EB2D61-2C2B-4C62-B464-89E62E8F285A}"/>
    <dgm:cxn modelId="{8C7EB0EB-F11B-4C51-8811-271B9C6A5161}" type="presParOf" srcId="{1D449380-A5B9-4745-8DFD-3476F89A1480}" destId="{56CE8147-30C3-49A6-8CE1-9790E704FC41}" srcOrd="0" destOrd="0" presId="urn:microsoft.com/office/officeart/2018/2/layout/IconCircleList"/>
    <dgm:cxn modelId="{7DB6C70F-6E0D-4C11-AAF4-B0DA5855BF1C}" type="presParOf" srcId="{56CE8147-30C3-49A6-8CE1-9790E704FC41}" destId="{FFB77CCE-EE89-4516-B4A6-6C2728169166}" srcOrd="0" destOrd="0" presId="urn:microsoft.com/office/officeart/2018/2/layout/IconCircleList"/>
    <dgm:cxn modelId="{CA127C51-4FA9-4AD2-8F89-E2F397EF60AA}" type="presParOf" srcId="{FFB77CCE-EE89-4516-B4A6-6C2728169166}" destId="{B594FF6A-6740-4A02-B98E-4FC3D162B4E0}" srcOrd="0" destOrd="0" presId="urn:microsoft.com/office/officeart/2018/2/layout/IconCircleList"/>
    <dgm:cxn modelId="{13D6F8D9-71EC-44F5-B906-817C7953C6C4}" type="presParOf" srcId="{FFB77CCE-EE89-4516-B4A6-6C2728169166}" destId="{5FAA2BE1-CCC2-4597-8A1C-A608141943D0}" srcOrd="1" destOrd="0" presId="urn:microsoft.com/office/officeart/2018/2/layout/IconCircleList"/>
    <dgm:cxn modelId="{1B574E8D-2C88-4EFD-892C-3E920A69FFB4}" type="presParOf" srcId="{FFB77CCE-EE89-4516-B4A6-6C2728169166}" destId="{80D6C41B-6656-4A50-B9FC-BE4A35CB1408}" srcOrd="2" destOrd="0" presId="urn:microsoft.com/office/officeart/2018/2/layout/IconCircleList"/>
    <dgm:cxn modelId="{2A86D5A0-AA30-41A4-8796-403145177D95}" type="presParOf" srcId="{FFB77CCE-EE89-4516-B4A6-6C2728169166}" destId="{2E13BF65-7314-42D5-AF9F-BE58CCEC959F}" srcOrd="3" destOrd="0" presId="urn:microsoft.com/office/officeart/2018/2/layout/IconCircleList"/>
    <dgm:cxn modelId="{5080857E-D763-4EAA-82F6-197C21B34CE2}" type="presParOf" srcId="{56CE8147-30C3-49A6-8CE1-9790E704FC41}" destId="{2A9AD0E2-3F52-4F63-BCCD-1E71AEBFBCBE}" srcOrd="1" destOrd="0" presId="urn:microsoft.com/office/officeart/2018/2/layout/IconCircleList"/>
    <dgm:cxn modelId="{F4DC814B-5554-445C-BE8E-E850D8EFCCF9}" type="presParOf" srcId="{56CE8147-30C3-49A6-8CE1-9790E704FC41}" destId="{64824BB6-BC06-44D5-8B70-C73250005B33}" srcOrd="2" destOrd="0" presId="urn:microsoft.com/office/officeart/2018/2/layout/IconCircleList"/>
    <dgm:cxn modelId="{F9E5EFF7-5530-412B-9BD0-5652BB19FF8B}" type="presParOf" srcId="{64824BB6-BC06-44D5-8B70-C73250005B33}" destId="{26547278-39D1-4C5F-8AD0-AF327D0D0A4B}" srcOrd="0" destOrd="0" presId="urn:microsoft.com/office/officeart/2018/2/layout/IconCircleList"/>
    <dgm:cxn modelId="{33EBF08D-C421-4947-B4C4-245E3BDCD975}" type="presParOf" srcId="{64824BB6-BC06-44D5-8B70-C73250005B33}" destId="{2BF1AABF-A3DC-45AB-BB29-296377895BF2}" srcOrd="1" destOrd="0" presId="urn:microsoft.com/office/officeart/2018/2/layout/IconCircleList"/>
    <dgm:cxn modelId="{9F39F185-A849-43D6-8F82-08AF1F918128}" type="presParOf" srcId="{64824BB6-BC06-44D5-8B70-C73250005B33}" destId="{78D638E9-4155-47AB-9F1E-56928BD03E06}" srcOrd="2" destOrd="0" presId="urn:microsoft.com/office/officeart/2018/2/layout/IconCircleList"/>
    <dgm:cxn modelId="{14D99BE7-2C18-43BD-AFB4-C60341683BB7}" type="presParOf" srcId="{64824BB6-BC06-44D5-8B70-C73250005B33}" destId="{50F5B673-B289-4D68-B2D0-D206FE9C21D7}" srcOrd="3" destOrd="0" presId="urn:microsoft.com/office/officeart/2018/2/layout/IconCircleList"/>
    <dgm:cxn modelId="{16644AE8-C7AB-4302-918B-B2326E37F714}" type="presParOf" srcId="{56CE8147-30C3-49A6-8CE1-9790E704FC41}" destId="{36B057AB-D33B-4EA8-A830-95202CF225AA}" srcOrd="3" destOrd="0" presId="urn:microsoft.com/office/officeart/2018/2/layout/IconCircleList"/>
    <dgm:cxn modelId="{9C4AAEAC-E423-4F80-B13C-66B4B9B6A7B6}" type="presParOf" srcId="{56CE8147-30C3-49A6-8CE1-9790E704FC41}" destId="{A9A775A5-85BF-488A-B193-EE7EA139D6C4}" srcOrd="4" destOrd="0" presId="urn:microsoft.com/office/officeart/2018/2/layout/IconCircleList"/>
    <dgm:cxn modelId="{BBE4B494-8530-48E3-93C2-598AB57BD989}" type="presParOf" srcId="{A9A775A5-85BF-488A-B193-EE7EA139D6C4}" destId="{AF7A1B6C-AB21-483A-A3B8-4F6E0726F60F}" srcOrd="0" destOrd="0" presId="urn:microsoft.com/office/officeart/2018/2/layout/IconCircleList"/>
    <dgm:cxn modelId="{FDAF2EA1-A4E3-4AA0-B612-0D721E9E9B8F}" type="presParOf" srcId="{A9A775A5-85BF-488A-B193-EE7EA139D6C4}" destId="{C93B32A8-D4C6-4AFE-BACC-F6C7DAF49043}" srcOrd="1" destOrd="0" presId="urn:microsoft.com/office/officeart/2018/2/layout/IconCircleList"/>
    <dgm:cxn modelId="{E8CBD80E-9134-464A-AB24-6940FA8642A5}" type="presParOf" srcId="{A9A775A5-85BF-488A-B193-EE7EA139D6C4}" destId="{FCEC5066-F57B-4C7E-8CF2-8C80FB26B0C2}" srcOrd="2" destOrd="0" presId="urn:microsoft.com/office/officeart/2018/2/layout/IconCircleList"/>
    <dgm:cxn modelId="{6EB300EB-31AB-466F-BD68-59944AEF21CC}" type="presParOf" srcId="{A9A775A5-85BF-488A-B193-EE7EA139D6C4}" destId="{593CF086-6E99-4DB2-93D2-4E857497577A}" srcOrd="3" destOrd="0" presId="urn:microsoft.com/office/officeart/2018/2/layout/IconCircleList"/>
    <dgm:cxn modelId="{4E9EB279-7DB7-4083-A206-2C13E3279CC9}" type="presParOf" srcId="{56CE8147-30C3-49A6-8CE1-9790E704FC41}" destId="{C3A1391C-10AD-441F-9E94-8D8BACFD2EBE}" srcOrd="5" destOrd="0" presId="urn:microsoft.com/office/officeart/2018/2/layout/IconCircleList"/>
    <dgm:cxn modelId="{7E998E93-16E8-46AB-913B-01A9B79C31A7}" type="presParOf" srcId="{56CE8147-30C3-49A6-8CE1-9790E704FC41}" destId="{525617FB-35DC-4F6C-86C7-27EA071942FC}" srcOrd="6" destOrd="0" presId="urn:microsoft.com/office/officeart/2018/2/layout/IconCircleList"/>
    <dgm:cxn modelId="{A21BBD09-518D-47AE-8946-043F3BA6197B}" type="presParOf" srcId="{525617FB-35DC-4F6C-86C7-27EA071942FC}" destId="{460D6C17-8BCF-4B53-BC6B-648A95539E55}" srcOrd="0" destOrd="0" presId="urn:microsoft.com/office/officeart/2018/2/layout/IconCircleList"/>
    <dgm:cxn modelId="{8129EB84-4666-45F1-AD31-12150BE5FD6D}" type="presParOf" srcId="{525617FB-35DC-4F6C-86C7-27EA071942FC}" destId="{E67BEB3E-5629-40E9-8D13-F72FDE554DBE}" srcOrd="1" destOrd="0" presId="urn:microsoft.com/office/officeart/2018/2/layout/IconCircleList"/>
    <dgm:cxn modelId="{7C81DA74-394D-459B-AF36-67F3D7374A3E}" type="presParOf" srcId="{525617FB-35DC-4F6C-86C7-27EA071942FC}" destId="{7E9A117A-9745-410D-B41E-6D744ABA66B4}" srcOrd="2" destOrd="0" presId="urn:microsoft.com/office/officeart/2018/2/layout/IconCircleList"/>
    <dgm:cxn modelId="{E3042E93-B9F3-4297-A6B2-7EC8573B04E7}" type="presParOf" srcId="{525617FB-35DC-4F6C-86C7-27EA071942FC}" destId="{FF74FFCB-F615-4879-B755-BF8600AEC6ED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5FA972D-36EF-4F7E-90D6-EBF02E62F67B}" type="doc">
      <dgm:prSet loTypeId="urn:microsoft.com/office/officeart/2005/8/layout/cycle6" loCatId="cycle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8D61DD3-D562-4D89-A26E-96816B25C6FE}">
      <dgm:prSet custT="1"/>
      <dgm:spPr>
        <a:solidFill>
          <a:srgbClr val="FF0000"/>
        </a:solidFill>
      </dgm:spPr>
      <dgm:t>
        <a:bodyPr/>
        <a:lstStyle/>
        <a:p>
          <a:r>
            <a:rPr lang="en-US" sz="4800" dirty="0"/>
            <a:t>TALK</a:t>
          </a:r>
        </a:p>
      </dgm:t>
    </dgm:pt>
    <dgm:pt modelId="{5839F696-A4A6-414D-96C2-9AC7A093476A}" type="parTrans" cxnId="{2B942948-503A-4DD4-B3A3-512F17DA4B08}">
      <dgm:prSet/>
      <dgm:spPr/>
      <dgm:t>
        <a:bodyPr/>
        <a:lstStyle/>
        <a:p>
          <a:endParaRPr lang="en-US"/>
        </a:p>
      </dgm:t>
    </dgm:pt>
    <dgm:pt modelId="{9B238239-AE9F-4F42-BF7A-D74F532C0D36}" type="sibTrans" cxnId="{2B942948-503A-4DD4-B3A3-512F17DA4B08}">
      <dgm:prSet/>
      <dgm:spPr/>
      <dgm:t>
        <a:bodyPr/>
        <a:lstStyle/>
        <a:p>
          <a:endParaRPr lang="en-US"/>
        </a:p>
      </dgm:t>
    </dgm:pt>
    <dgm:pt modelId="{9A63A5CD-ADF7-42BC-BA81-78D783F1D0BE}">
      <dgm:prSet/>
      <dgm:spPr>
        <a:solidFill>
          <a:srgbClr val="002060"/>
        </a:solidFill>
      </dgm:spPr>
      <dgm:t>
        <a:bodyPr/>
        <a:lstStyle/>
        <a:p>
          <a:r>
            <a:rPr lang="en-US" dirty="0"/>
            <a:t>“Bathe your baby in language”</a:t>
          </a:r>
        </a:p>
      </dgm:t>
    </dgm:pt>
    <dgm:pt modelId="{DD81D0B8-BB64-4680-99B1-0F7F3587C1F2}" type="parTrans" cxnId="{C90E08ED-15FD-4CC6-AE51-B1ED7C5A557B}">
      <dgm:prSet/>
      <dgm:spPr/>
      <dgm:t>
        <a:bodyPr/>
        <a:lstStyle/>
        <a:p>
          <a:endParaRPr lang="en-US"/>
        </a:p>
      </dgm:t>
    </dgm:pt>
    <dgm:pt modelId="{648D9325-80E1-483A-847E-D889C96997A9}" type="sibTrans" cxnId="{C90E08ED-15FD-4CC6-AE51-B1ED7C5A557B}">
      <dgm:prSet/>
      <dgm:spPr/>
      <dgm:t>
        <a:bodyPr/>
        <a:lstStyle/>
        <a:p>
          <a:endParaRPr lang="en-US"/>
        </a:p>
      </dgm:t>
    </dgm:pt>
    <dgm:pt modelId="{F0235CA9-417D-4DE5-B3E2-56956F578AFB}" type="pres">
      <dgm:prSet presAssocID="{E5FA972D-36EF-4F7E-90D6-EBF02E62F67B}" presName="cycle" presStyleCnt="0">
        <dgm:presLayoutVars>
          <dgm:dir/>
          <dgm:resizeHandles val="exact"/>
        </dgm:presLayoutVars>
      </dgm:prSet>
      <dgm:spPr/>
    </dgm:pt>
    <dgm:pt modelId="{56B62CD4-4E06-4087-8449-C7256995103E}" type="pres">
      <dgm:prSet presAssocID="{18D61DD3-D562-4D89-A26E-96816B25C6FE}" presName="node" presStyleLbl="node1" presStyleIdx="0" presStyleCnt="2">
        <dgm:presLayoutVars>
          <dgm:bulletEnabled val="1"/>
        </dgm:presLayoutVars>
      </dgm:prSet>
      <dgm:spPr/>
    </dgm:pt>
    <dgm:pt modelId="{1CF3CE27-5A98-4117-8197-2D6FC2067A9B}" type="pres">
      <dgm:prSet presAssocID="{18D61DD3-D562-4D89-A26E-96816B25C6FE}" presName="spNode" presStyleCnt="0"/>
      <dgm:spPr/>
    </dgm:pt>
    <dgm:pt modelId="{A451977A-61A0-455E-89EE-330AB20A4C89}" type="pres">
      <dgm:prSet presAssocID="{9B238239-AE9F-4F42-BF7A-D74F532C0D36}" presName="sibTrans" presStyleLbl="sibTrans1D1" presStyleIdx="0" presStyleCnt="2"/>
      <dgm:spPr/>
    </dgm:pt>
    <dgm:pt modelId="{C1F8ACC3-2918-4BE1-9A00-7CFE5F428EB3}" type="pres">
      <dgm:prSet presAssocID="{9A63A5CD-ADF7-42BC-BA81-78D783F1D0BE}" presName="node" presStyleLbl="node1" presStyleIdx="1" presStyleCnt="2">
        <dgm:presLayoutVars>
          <dgm:bulletEnabled val="1"/>
        </dgm:presLayoutVars>
      </dgm:prSet>
      <dgm:spPr/>
    </dgm:pt>
    <dgm:pt modelId="{B2C27BB9-EEE2-4F6A-B625-E8263EFCD518}" type="pres">
      <dgm:prSet presAssocID="{9A63A5CD-ADF7-42BC-BA81-78D783F1D0BE}" presName="spNode" presStyleCnt="0"/>
      <dgm:spPr/>
    </dgm:pt>
    <dgm:pt modelId="{40550E5C-73A5-4846-87F4-51BC75301A6A}" type="pres">
      <dgm:prSet presAssocID="{648D9325-80E1-483A-847E-D889C96997A9}" presName="sibTrans" presStyleLbl="sibTrans1D1" presStyleIdx="1" presStyleCnt="2"/>
      <dgm:spPr/>
    </dgm:pt>
  </dgm:ptLst>
  <dgm:cxnLst>
    <dgm:cxn modelId="{2166A822-2665-4103-89C9-E9BD1D896AFC}" type="presOf" srcId="{E5FA972D-36EF-4F7E-90D6-EBF02E62F67B}" destId="{F0235CA9-417D-4DE5-B3E2-56956F578AFB}" srcOrd="0" destOrd="0" presId="urn:microsoft.com/office/officeart/2005/8/layout/cycle6"/>
    <dgm:cxn modelId="{2B942948-503A-4DD4-B3A3-512F17DA4B08}" srcId="{E5FA972D-36EF-4F7E-90D6-EBF02E62F67B}" destId="{18D61DD3-D562-4D89-A26E-96816B25C6FE}" srcOrd="0" destOrd="0" parTransId="{5839F696-A4A6-414D-96C2-9AC7A093476A}" sibTransId="{9B238239-AE9F-4F42-BF7A-D74F532C0D36}"/>
    <dgm:cxn modelId="{586A0885-5919-4276-B17E-0411D77AC9CE}" type="presOf" srcId="{9A63A5CD-ADF7-42BC-BA81-78D783F1D0BE}" destId="{C1F8ACC3-2918-4BE1-9A00-7CFE5F428EB3}" srcOrd="0" destOrd="0" presId="urn:microsoft.com/office/officeart/2005/8/layout/cycle6"/>
    <dgm:cxn modelId="{0519BDC1-C014-4775-A09B-7A85BC8B423D}" type="presOf" srcId="{18D61DD3-D562-4D89-A26E-96816B25C6FE}" destId="{56B62CD4-4E06-4087-8449-C7256995103E}" srcOrd="0" destOrd="0" presId="urn:microsoft.com/office/officeart/2005/8/layout/cycle6"/>
    <dgm:cxn modelId="{D20882D3-4E34-4744-805D-E9DD8F49CDA6}" type="presOf" srcId="{648D9325-80E1-483A-847E-D889C96997A9}" destId="{40550E5C-73A5-4846-87F4-51BC75301A6A}" srcOrd="0" destOrd="0" presId="urn:microsoft.com/office/officeart/2005/8/layout/cycle6"/>
    <dgm:cxn modelId="{C90E08ED-15FD-4CC6-AE51-B1ED7C5A557B}" srcId="{E5FA972D-36EF-4F7E-90D6-EBF02E62F67B}" destId="{9A63A5CD-ADF7-42BC-BA81-78D783F1D0BE}" srcOrd="1" destOrd="0" parTransId="{DD81D0B8-BB64-4680-99B1-0F7F3587C1F2}" sibTransId="{648D9325-80E1-483A-847E-D889C96997A9}"/>
    <dgm:cxn modelId="{CEF413F4-CEC0-45CE-B825-F57C30BC5ECE}" type="presOf" srcId="{9B238239-AE9F-4F42-BF7A-D74F532C0D36}" destId="{A451977A-61A0-455E-89EE-330AB20A4C89}" srcOrd="0" destOrd="0" presId="urn:microsoft.com/office/officeart/2005/8/layout/cycle6"/>
    <dgm:cxn modelId="{D5551515-BBBB-491A-8B20-32B252291BAC}" type="presParOf" srcId="{F0235CA9-417D-4DE5-B3E2-56956F578AFB}" destId="{56B62CD4-4E06-4087-8449-C7256995103E}" srcOrd="0" destOrd="0" presId="urn:microsoft.com/office/officeart/2005/8/layout/cycle6"/>
    <dgm:cxn modelId="{0C59C74D-D5AE-47B1-9CA1-53C84BDA8A6A}" type="presParOf" srcId="{F0235CA9-417D-4DE5-B3E2-56956F578AFB}" destId="{1CF3CE27-5A98-4117-8197-2D6FC2067A9B}" srcOrd="1" destOrd="0" presId="urn:microsoft.com/office/officeart/2005/8/layout/cycle6"/>
    <dgm:cxn modelId="{3472CDA1-FC64-4AA3-A37E-3B599FCB4A80}" type="presParOf" srcId="{F0235CA9-417D-4DE5-B3E2-56956F578AFB}" destId="{A451977A-61A0-455E-89EE-330AB20A4C89}" srcOrd="2" destOrd="0" presId="urn:microsoft.com/office/officeart/2005/8/layout/cycle6"/>
    <dgm:cxn modelId="{16EA2776-5A7E-4931-A556-9DB949D84E5E}" type="presParOf" srcId="{F0235CA9-417D-4DE5-B3E2-56956F578AFB}" destId="{C1F8ACC3-2918-4BE1-9A00-7CFE5F428EB3}" srcOrd="3" destOrd="0" presId="urn:microsoft.com/office/officeart/2005/8/layout/cycle6"/>
    <dgm:cxn modelId="{E2CC6990-A3F4-49F5-8551-9526170A7DCC}" type="presParOf" srcId="{F0235CA9-417D-4DE5-B3E2-56956F578AFB}" destId="{B2C27BB9-EEE2-4F6A-B625-E8263EFCD518}" srcOrd="4" destOrd="0" presId="urn:microsoft.com/office/officeart/2005/8/layout/cycle6"/>
    <dgm:cxn modelId="{04D56E6C-552F-485D-928E-00542806513F}" type="presParOf" srcId="{F0235CA9-417D-4DE5-B3E2-56956F578AFB}" destId="{40550E5C-73A5-4846-87F4-51BC75301A6A}" srcOrd="5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37FEAD9-A158-4CBF-B760-F0F602DB5039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47DE2E2-9C14-4699-A2B4-6BD9202C5A5C}">
      <dgm:prSet custT="1"/>
      <dgm:spPr>
        <a:solidFill>
          <a:srgbClr val="0070C0"/>
        </a:solidFill>
      </dgm:spPr>
      <dgm:t>
        <a:bodyPr/>
        <a:lstStyle/>
        <a:p>
          <a:pPr algn="l"/>
          <a:r>
            <a:rPr lang="en-US" sz="2800" dirty="0"/>
            <a:t>                   </a:t>
          </a:r>
          <a:r>
            <a:rPr lang="en-US" sz="4800" dirty="0"/>
            <a:t>TALK</a:t>
          </a:r>
        </a:p>
        <a:p>
          <a:pPr algn="ctr"/>
          <a:r>
            <a:rPr lang="en-US" sz="2800" dirty="0"/>
            <a:t>(All Children)</a:t>
          </a:r>
        </a:p>
      </dgm:t>
    </dgm:pt>
    <dgm:pt modelId="{66634A8E-828A-420F-8AD8-68F5EDEFF781}" type="parTrans" cxnId="{606DDD3E-0B5F-4817-9E60-A77D31917E78}">
      <dgm:prSet/>
      <dgm:spPr/>
      <dgm:t>
        <a:bodyPr/>
        <a:lstStyle/>
        <a:p>
          <a:endParaRPr lang="en-US"/>
        </a:p>
      </dgm:t>
    </dgm:pt>
    <dgm:pt modelId="{92CCFA6F-752D-4F0C-9895-95D13B08A0E8}" type="sibTrans" cxnId="{606DDD3E-0B5F-4817-9E60-A77D31917E78}">
      <dgm:prSet/>
      <dgm:spPr/>
      <dgm:t>
        <a:bodyPr/>
        <a:lstStyle/>
        <a:p>
          <a:endParaRPr lang="en-US"/>
        </a:p>
      </dgm:t>
    </dgm:pt>
    <dgm:pt modelId="{49658999-C4F9-4E43-8EF5-756D941AEB49}">
      <dgm:prSet/>
      <dgm:spPr>
        <a:solidFill>
          <a:srgbClr val="C00000"/>
        </a:solidFill>
      </dgm:spPr>
      <dgm:t>
        <a:bodyPr/>
        <a:lstStyle/>
        <a:p>
          <a:r>
            <a:rPr lang="en-US"/>
            <a:t>Use everyday experiences for talking while cooking, eating, cleaning, shopping, driving, diaper changes and bathing</a:t>
          </a:r>
        </a:p>
      </dgm:t>
    </dgm:pt>
    <dgm:pt modelId="{999E3501-3109-494E-918F-E28DE4D59B12}" type="parTrans" cxnId="{B7A98414-8BE7-45C6-A938-09DD4A770642}">
      <dgm:prSet/>
      <dgm:spPr/>
      <dgm:t>
        <a:bodyPr/>
        <a:lstStyle/>
        <a:p>
          <a:endParaRPr lang="en-US"/>
        </a:p>
      </dgm:t>
    </dgm:pt>
    <dgm:pt modelId="{D5054E48-9F9C-4CE6-9300-6A7E61187FB0}" type="sibTrans" cxnId="{B7A98414-8BE7-45C6-A938-09DD4A770642}">
      <dgm:prSet/>
      <dgm:spPr/>
      <dgm:t>
        <a:bodyPr/>
        <a:lstStyle/>
        <a:p>
          <a:endParaRPr lang="en-US"/>
        </a:p>
      </dgm:t>
    </dgm:pt>
    <dgm:pt modelId="{50C12919-0E3E-4E92-B8E4-5CA2C67820B2}" type="pres">
      <dgm:prSet presAssocID="{937FEAD9-A158-4CBF-B760-F0F602DB5039}" presName="linear" presStyleCnt="0">
        <dgm:presLayoutVars>
          <dgm:animLvl val="lvl"/>
          <dgm:resizeHandles val="exact"/>
        </dgm:presLayoutVars>
      </dgm:prSet>
      <dgm:spPr/>
    </dgm:pt>
    <dgm:pt modelId="{8D2A948A-28DB-4D5D-9E28-6121DD62CEA2}" type="pres">
      <dgm:prSet presAssocID="{E47DE2E2-9C14-4699-A2B4-6BD9202C5A5C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BC8C7FBC-592E-44D3-AD0F-04D7EB2E1AA3}" type="pres">
      <dgm:prSet presAssocID="{92CCFA6F-752D-4F0C-9895-95D13B08A0E8}" presName="spacer" presStyleCnt="0"/>
      <dgm:spPr/>
    </dgm:pt>
    <dgm:pt modelId="{96445481-88D3-4B90-AF3B-C6B879D3CA1B}" type="pres">
      <dgm:prSet presAssocID="{49658999-C4F9-4E43-8EF5-756D941AEB49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B7A98414-8BE7-45C6-A938-09DD4A770642}" srcId="{937FEAD9-A158-4CBF-B760-F0F602DB5039}" destId="{49658999-C4F9-4E43-8EF5-756D941AEB49}" srcOrd="1" destOrd="0" parTransId="{999E3501-3109-494E-918F-E28DE4D59B12}" sibTransId="{D5054E48-9F9C-4CE6-9300-6A7E61187FB0}"/>
    <dgm:cxn modelId="{DF05AF28-5445-4FAD-B057-D48B421C6D0B}" type="presOf" srcId="{E47DE2E2-9C14-4699-A2B4-6BD9202C5A5C}" destId="{8D2A948A-28DB-4D5D-9E28-6121DD62CEA2}" srcOrd="0" destOrd="0" presId="urn:microsoft.com/office/officeart/2005/8/layout/vList2"/>
    <dgm:cxn modelId="{135B1D32-E5A6-440B-BDA5-177F4B496B80}" type="presOf" srcId="{49658999-C4F9-4E43-8EF5-756D941AEB49}" destId="{96445481-88D3-4B90-AF3B-C6B879D3CA1B}" srcOrd="0" destOrd="0" presId="urn:microsoft.com/office/officeart/2005/8/layout/vList2"/>
    <dgm:cxn modelId="{606DDD3E-0B5F-4817-9E60-A77D31917E78}" srcId="{937FEAD9-A158-4CBF-B760-F0F602DB5039}" destId="{E47DE2E2-9C14-4699-A2B4-6BD9202C5A5C}" srcOrd="0" destOrd="0" parTransId="{66634A8E-828A-420F-8AD8-68F5EDEFF781}" sibTransId="{92CCFA6F-752D-4F0C-9895-95D13B08A0E8}"/>
    <dgm:cxn modelId="{A720EAFB-BD66-4956-8B87-D8113E450134}" type="presOf" srcId="{937FEAD9-A158-4CBF-B760-F0F602DB5039}" destId="{50C12919-0E3E-4E92-B8E4-5CA2C67820B2}" srcOrd="0" destOrd="0" presId="urn:microsoft.com/office/officeart/2005/8/layout/vList2"/>
    <dgm:cxn modelId="{C82F21D9-59F0-4E29-9BA6-437E9CB7ECD3}" type="presParOf" srcId="{50C12919-0E3E-4E92-B8E4-5CA2C67820B2}" destId="{8D2A948A-28DB-4D5D-9E28-6121DD62CEA2}" srcOrd="0" destOrd="0" presId="urn:microsoft.com/office/officeart/2005/8/layout/vList2"/>
    <dgm:cxn modelId="{73EAFC90-0032-425C-AEE8-BF69D40E7EAC}" type="presParOf" srcId="{50C12919-0E3E-4E92-B8E4-5CA2C67820B2}" destId="{BC8C7FBC-592E-44D3-AD0F-04D7EB2E1AA3}" srcOrd="1" destOrd="0" presId="urn:microsoft.com/office/officeart/2005/8/layout/vList2"/>
    <dgm:cxn modelId="{76F8D67A-971C-47BA-8D61-EB163BB339DF}" type="presParOf" srcId="{50C12919-0E3E-4E92-B8E4-5CA2C67820B2}" destId="{96445481-88D3-4B90-AF3B-C6B879D3CA1B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FD112DC-9B4A-43C7-86AC-0083804A793B}" type="doc">
      <dgm:prSet loTypeId="urn:microsoft.com/office/officeart/2005/8/layout/process4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4629E81-7ED7-4A94-B604-34D905B7F2D9}">
      <dgm:prSet/>
      <dgm:spPr>
        <a:solidFill>
          <a:schemeClr val="bg2"/>
        </a:solidFill>
      </dgm:spPr>
      <dgm:t>
        <a:bodyPr/>
        <a:lstStyle/>
        <a:p>
          <a:r>
            <a:rPr lang="en-US" dirty="0"/>
            <a:t>Name people and objects for your baby (</a:t>
          </a:r>
          <a:r>
            <a:rPr lang="en-US" i="1" u="sng" dirty="0"/>
            <a:t>infants and toddlers</a:t>
          </a:r>
          <a:r>
            <a:rPr lang="en-US" dirty="0"/>
            <a:t>)</a:t>
          </a:r>
        </a:p>
      </dgm:t>
    </dgm:pt>
    <dgm:pt modelId="{F454F055-AD09-4FBA-9BA7-CEDCF20FE918}" type="parTrans" cxnId="{9119E4EE-BF9E-4D05-A8D3-673539097C4B}">
      <dgm:prSet/>
      <dgm:spPr/>
      <dgm:t>
        <a:bodyPr/>
        <a:lstStyle/>
        <a:p>
          <a:endParaRPr lang="en-US"/>
        </a:p>
      </dgm:t>
    </dgm:pt>
    <dgm:pt modelId="{97677138-28DA-44C3-A939-A95FE8FA5B49}" type="sibTrans" cxnId="{9119E4EE-BF9E-4D05-A8D3-673539097C4B}">
      <dgm:prSet/>
      <dgm:spPr/>
      <dgm:t>
        <a:bodyPr/>
        <a:lstStyle/>
        <a:p>
          <a:endParaRPr lang="en-US"/>
        </a:p>
      </dgm:t>
    </dgm:pt>
    <dgm:pt modelId="{6B326229-EF09-4E3C-B907-B16CEDF920DF}">
      <dgm:prSet/>
      <dgm:spPr>
        <a:solidFill>
          <a:srgbClr val="C00000"/>
        </a:solidFill>
      </dgm:spPr>
      <dgm:t>
        <a:bodyPr/>
        <a:lstStyle/>
        <a:p>
          <a:r>
            <a:rPr lang="en-US" dirty="0"/>
            <a:t>“Show me” games… (</a:t>
          </a:r>
          <a:r>
            <a:rPr lang="en-US" i="1" u="sng" dirty="0"/>
            <a:t>young toddlers</a:t>
          </a:r>
          <a:r>
            <a:rPr lang="en-US" dirty="0"/>
            <a:t>)</a:t>
          </a:r>
        </a:p>
      </dgm:t>
    </dgm:pt>
    <dgm:pt modelId="{B54ECA51-3C77-41E1-9B67-2030408B8977}" type="parTrans" cxnId="{A5EAF537-4461-474F-933A-52C82BB27D04}">
      <dgm:prSet/>
      <dgm:spPr/>
      <dgm:t>
        <a:bodyPr/>
        <a:lstStyle/>
        <a:p>
          <a:endParaRPr lang="en-US"/>
        </a:p>
      </dgm:t>
    </dgm:pt>
    <dgm:pt modelId="{2CEC3A49-B600-48B2-A0C6-E655C36E8884}" type="sibTrans" cxnId="{A5EAF537-4461-474F-933A-52C82BB27D04}">
      <dgm:prSet/>
      <dgm:spPr/>
      <dgm:t>
        <a:bodyPr/>
        <a:lstStyle/>
        <a:p>
          <a:endParaRPr lang="en-US"/>
        </a:p>
      </dgm:t>
    </dgm:pt>
    <dgm:pt modelId="{E9C2401E-8AD1-472F-A1D2-5E757BEC5823}">
      <dgm:prSet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-US" dirty="0"/>
            <a:t>“Tell me” games/ fill in the blank (“this is a…”) (</a:t>
          </a:r>
          <a:r>
            <a:rPr lang="en-US" i="1" u="sng" dirty="0"/>
            <a:t>older toddlers</a:t>
          </a:r>
          <a:r>
            <a:rPr lang="en-US" dirty="0"/>
            <a:t>)</a:t>
          </a:r>
        </a:p>
      </dgm:t>
    </dgm:pt>
    <dgm:pt modelId="{29F59D6C-9BBA-4A8D-80C8-A7727F1BFE8E}" type="parTrans" cxnId="{7D0DD052-193E-447C-970A-25B82C103F0D}">
      <dgm:prSet/>
      <dgm:spPr/>
      <dgm:t>
        <a:bodyPr/>
        <a:lstStyle/>
        <a:p>
          <a:endParaRPr lang="en-US"/>
        </a:p>
      </dgm:t>
    </dgm:pt>
    <dgm:pt modelId="{06ADF4F6-5E8D-4C20-B518-D3B54F453C66}" type="sibTrans" cxnId="{7D0DD052-193E-447C-970A-25B82C103F0D}">
      <dgm:prSet/>
      <dgm:spPr/>
      <dgm:t>
        <a:bodyPr/>
        <a:lstStyle/>
        <a:p>
          <a:endParaRPr lang="en-US"/>
        </a:p>
      </dgm:t>
    </dgm:pt>
    <dgm:pt modelId="{E19D8DFE-BA0B-4572-AF90-A538EACE0D42}">
      <dgm:prSet/>
      <dgm:spPr>
        <a:solidFill>
          <a:srgbClr val="7030A0"/>
        </a:solidFill>
      </dgm:spPr>
      <dgm:t>
        <a:bodyPr/>
        <a:lstStyle/>
        <a:p>
          <a:r>
            <a:rPr lang="en-US" dirty="0"/>
            <a:t>Ask your child questions (</a:t>
          </a:r>
          <a:r>
            <a:rPr lang="en-US" i="1" u="sng" dirty="0"/>
            <a:t>older toddlers</a:t>
          </a:r>
          <a:r>
            <a:rPr lang="en-US" dirty="0"/>
            <a:t>)</a:t>
          </a:r>
        </a:p>
      </dgm:t>
    </dgm:pt>
    <dgm:pt modelId="{5EEBE709-B59D-43D7-A846-FD725DC2D050}" type="parTrans" cxnId="{3629A47C-E2C7-4E35-B881-B0759E2634C8}">
      <dgm:prSet/>
      <dgm:spPr/>
      <dgm:t>
        <a:bodyPr/>
        <a:lstStyle/>
        <a:p>
          <a:endParaRPr lang="en-US"/>
        </a:p>
      </dgm:t>
    </dgm:pt>
    <dgm:pt modelId="{CE1ADBDD-F477-41A4-8209-9D2C715CAFBA}" type="sibTrans" cxnId="{3629A47C-E2C7-4E35-B881-B0759E2634C8}">
      <dgm:prSet/>
      <dgm:spPr/>
      <dgm:t>
        <a:bodyPr/>
        <a:lstStyle/>
        <a:p>
          <a:endParaRPr lang="en-US"/>
        </a:p>
      </dgm:t>
    </dgm:pt>
    <dgm:pt modelId="{21895024-C435-4829-9621-A74D3BAF1894}" type="pres">
      <dgm:prSet presAssocID="{8FD112DC-9B4A-43C7-86AC-0083804A793B}" presName="Name0" presStyleCnt="0">
        <dgm:presLayoutVars>
          <dgm:dir/>
          <dgm:animLvl val="lvl"/>
          <dgm:resizeHandles val="exact"/>
        </dgm:presLayoutVars>
      </dgm:prSet>
      <dgm:spPr/>
    </dgm:pt>
    <dgm:pt modelId="{409F7A19-0B31-48DB-B3F5-B24871E6CA01}" type="pres">
      <dgm:prSet presAssocID="{E19D8DFE-BA0B-4572-AF90-A538EACE0D42}" presName="boxAndChildren" presStyleCnt="0"/>
      <dgm:spPr/>
    </dgm:pt>
    <dgm:pt modelId="{C9B6785C-BDC3-4AC0-8235-8C6BC348FE95}" type="pres">
      <dgm:prSet presAssocID="{E19D8DFE-BA0B-4572-AF90-A538EACE0D42}" presName="parentTextBox" presStyleLbl="node1" presStyleIdx="0" presStyleCnt="4"/>
      <dgm:spPr/>
    </dgm:pt>
    <dgm:pt modelId="{610330EB-28FE-4B0A-998A-6992FF1DD3E6}" type="pres">
      <dgm:prSet presAssocID="{06ADF4F6-5E8D-4C20-B518-D3B54F453C66}" presName="sp" presStyleCnt="0"/>
      <dgm:spPr/>
    </dgm:pt>
    <dgm:pt modelId="{46BA2607-C34F-4D81-82DF-64A14F549937}" type="pres">
      <dgm:prSet presAssocID="{E9C2401E-8AD1-472F-A1D2-5E757BEC5823}" presName="arrowAndChildren" presStyleCnt="0"/>
      <dgm:spPr/>
    </dgm:pt>
    <dgm:pt modelId="{317E5727-DE19-48B2-95E9-9FC773D44220}" type="pres">
      <dgm:prSet presAssocID="{E9C2401E-8AD1-472F-A1D2-5E757BEC5823}" presName="parentTextArrow" presStyleLbl="node1" presStyleIdx="1" presStyleCnt="4"/>
      <dgm:spPr/>
    </dgm:pt>
    <dgm:pt modelId="{7BDC5331-1394-4D55-83D9-AB4CC5BC16EB}" type="pres">
      <dgm:prSet presAssocID="{2CEC3A49-B600-48B2-A0C6-E655C36E8884}" presName="sp" presStyleCnt="0"/>
      <dgm:spPr/>
    </dgm:pt>
    <dgm:pt modelId="{AF858C1A-EDF1-45A9-B16F-F00628AC1643}" type="pres">
      <dgm:prSet presAssocID="{6B326229-EF09-4E3C-B907-B16CEDF920DF}" presName="arrowAndChildren" presStyleCnt="0"/>
      <dgm:spPr/>
    </dgm:pt>
    <dgm:pt modelId="{4DC4454F-FC7F-4AE1-9B84-136A8DDEC496}" type="pres">
      <dgm:prSet presAssocID="{6B326229-EF09-4E3C-B907-B16CEDF920DF}" presName="parentTextArrow" presStyleLbl="node1" presStyleIdx="2" presStyleCnt="4"/>
      <dgm:spPr/>
    </dgm:pt>
    <dgm:pt modelId="{E37CDE6B-C5D1-4907-A951-CFC0B78127D1}" type="pres">
      <dgm:prSet presAssocID="{97677138-28DA-44C3-A939-A95FE8FA5B49}" presName="sp" presStyleCnt="0"/>
      <dgm:spPr/>
    </dgm:pt>
    <dgm:pt modelId="{D4EB7F11-8E4D-4AB6-BBD0-5BC4056C3F76}" type="pres">
      <dgm:prSet presAssocID="{14629E81-7ED7-4A94-B604-34D905B7F2D9}" presName="arrowAndChildren" presStyleCnt="0"/>
      <dgm:spPr/>
    </dgm:pt>
    <dgm:pt modelId="{10443CD0-24C9-4BBE-9F37-5DB564C63F7E}" type="pres">
      <dgm:prSet presAssocID="{14629E81-7ED7-4A94-B604-34D905B7F2D9}" presName="parentTextArrow" presStyleLbl="node1" presStyleIdx="3" presStyleCnt="4"/>
      <dgm:spPr/>
    </dgm:pt>
  </dgm:ptLst>
  <dgm:cxnLst>
    <dgm:cxn modelId="{A5EAF537-4461-474F-933A-52C82BB27D04}" srcId="{8FD112DC-9B4A-43C7-86AC-0083804A793B}" destId="{6B326229-EF09-4E3C-B907-B16CEDF920DF}" srcOrd="1" destOrd="0" parTransId="{B54ECA51-3C77-41E1-9B67-2030408B8977}" sibTransId="{2CEC3A49-B600-48B2-A0C6-E655C36E8884}"/>
    <dgm:cxn modelId="{AC8D8363-4D01-47B6-911A-81AB34CC859B}" type="presOf" srcId="{E9C2401E-8AD1-472F-A1D2-5E757BEC5823}" destId="{317E5727-DE19-48B2-95E9-9FC773D44220}" srcOrd="0" destOrd="0" presId="urn:microsoft.com/office/officeart/2005/8/layout/process4"/>
    <dgm:cxn modelId="{D3C4A564-C62E-46B9-9A43-B753AC8835CE}" type="presOf" srcId="{6B326229-EF09-4E3C-B907-B16CEDF920DF}" destId="{4DC4454F-FC7F-4AE1-9B84-136A8DDEC496}" srcOrd="0" destOrd="0" presId="urn:microsoft.com/office/officeart/2005/8/layout/process4"/>
    <dgm:cxn modelId="{7D0DD052-193E-447C-970A-25B82C103F0D}" srcId="{8FD112DC-9B4A-43C7-86AC-0083804A793B}" destId="{E9C2401E-8AD1-472F-A1D2-5E757BEC5823}" srcOrd="2" destOrd="0" parTransId="{29F59D6C-9BBA-4A8D-80C8-A7727F1BFE8E}" sibTransId="{06ADF4F6-5E8D-4C20-B518-D3B54F453C66}"/>
    <dgm:cxn modelId="{677E6054-C720-49F2-AB93-75B26F3DCC55}" type="presOf" srcId="{14629E81-7ED7-4A94-B604-34D905B7F2D9}" destId="{10443CD0-24C9-4BBE-9F37-5DB564C63F7E}" srcOrd="0" destOrd="0" presId="urn:microsoft.com/office/officeart/2005/8/layout/process4"/>
    <dgm:cxn modelId="{05429E7C-EEEE-45ED-84AB-EE2B60AF5170}" type="presOf" srcId="{8FD112DC-9B4A-43C7-86AC-0083804A793B}" destId="{21895024-C435-4829-9621-A74D3BAF1894}" srcOrd="0" destOrd="0" presId="urn:microsoft.com/office/officeart/2005/8/layout/process4"/>
    <dgm:cxn modelId="{3629A47C-E2C7-4E35-B881-B0759E2634C8}" srcId="{8FD112DC-9B4A-43C7-86AC-0083804A793B}" destId="{E19D8DFE-BA0B-4572-AF90-A538EACE0D42}" srcOrd="3" destOrd="0" parTransId="{5EEBE709-B59D-43D7-A846-FD725DC2D050}" sibTransId="{CE1ADBDD-F477-41A4-8209-9D2C715CAFBA}"/>
    <dgm:cxn modelId="{16DEE1D8-EDF8-4AD5-806D-1E869E82DC63}" type="presOf" srcId="{E19D8DFE-BA0B-4572-AF90-A538EACE0D42}" destId="{C9B6785C-BDC3-4AC0-8235-8C6BC348FE95}" srcOrd="0" destOrd="0" presId="urn:microsoft.com/office/officeart/2005/8/layout/process4"/>
    <dgm:cxn modelId="{9119E4EE-BF9E-4D05-A8D3-673539097C4B}" srcId="{8FD112DC-9B4A-43C7-86AC-0083804A793B}" destId="{14629E81-7ED7-4A94-B604-34D905B7F2D9}" srcOrd="0" destOrd="0" parTransId="{F454F055-AD09-4FBA-9BA7-CEDCF20FE918}" sibTransId="{97677138-28DA-44C3-A939-A95FE8FA5B49}"/>
    <dgm:cxn modelId="{3519DDAF-4538-49CD-A06B-38DDB33D0B2F}" type="presParOf" srcId="{21895024-C435-4829-9621-A74D3BAF1894}" destId="{409F7A19-0B31-48DB-B3F5-B24871E6CA01}" srcOrd="0" destOrd="0" presId="urn:microsoft.com/office/officeart/2005/8/layout/process4"/>
    <dgm:cxn modelId="{E4764164-8DA4-4BEF-917B-88C6ABA3FBA5}" type="presParOf" srcId="{409F7A19-0B31-48DB-B3F5-B24871E6CA01}" destId="{C9B6785C-BDC3-4AC0-8235-8C6BC348FE95}" srcOrd="0" destOrd="0" presId="urn:microsoft.com/office/officeart/2005/8/layout/process4"/>
    <dgm:cxn modelId="{25B2E4A2-3C00-4679-A8FC-8B90EDD46D25}" type="presParOf" srcId="{21895024-C435-4829-9621-A74D3BAF1894}" destId="{610330EB-28FE-4B0A-998A-6992FF1DD3E6}" srcOrd="1" destOrd="0" presId="urn:microsoft.com/office/officeart/2005/8/layout/process4"/>
    <dgm:cxn modelId="{DFEFAE59-76D6-4BC2-B7D6-F24343F7106C}" type="presParOf" srcId="{21895024-C435-4829-9621-A74D3BAF1894}" destId="{46BA2607-C34F-4D81-82DF-64A14F549937}" srcOrd="2" destOrd="0" presId="urn:microsoft.com/office/officeart/2005/8/layout/process4"/>
    <dgm:cxn modelId="{0A238AC3-FE83-46FE-AD82-584508987CF4}" type="presParOf" srcId="{46BA2607-C34F-4D81-82DF-64A14F549937}" destId="{317E5727-DE19-48B2-95E9-9FC773D44220}" srcOrd="0" destOrd="0" presId="urn:microsoft.com/office/officeart/2005/8/layout/process4"/>
    <dgm:cxn modelId="{81826B61-521D-4F9B-9F4B-92C990A2948F}" type="presParOf" srcId="{21895024-C435-4829-9621-A74D3BAF1894}" destId="{7BDC5331-1394-4D55-83D9-AB4CC5BC16EB}" srcOrd="3" destOrd="0" presId="urn:microsoft.com/office/officeart/2005/8/layout/process4"/>
    <dgm:cxn modelId="{982EB25F-B3C4-4410-891D-54D02C7549A3}" type="presParOf" srcId="{21895024-C435-4829-9621-A74D3BAF1894}" destId="{AF858C1A-EDF1-45A9-B16F-F00628AC1643}" srcOrd="4" destOrd="0" presId="urn:microsoft.com/office/officeart/2005/8/layout/process4"/>
    <dgm:cxn modelId="{490BF0FD-AC90-4A64-ABB6-DB7F4382F763}" type="presParOf" srcId="{AF858C1A-EDF1-45A9-B16F-F00628AC1643}" destId="{4DC4454F-FC7F-4AE1-9B84-136A8DDEC496}" srcOrd="0" destOrd="0" presId="urn:microsoft.com/office/officeart/2005/8/layout/process4"/>
    <dgm:cxn modelId="{8F3263B0-6C48-4A91-9A76-62DB7CC8A15A}" type="presParOf" srcId="{21895024-C435-4829-9621-A74D3BAF1894}" destId="{E37CDE6B-C5D1-4907-A951-CFC0B78127D1}" srcOrd="5" destOrd="0" presId="urn:microsoft.com/office/officeart/2005/8/layout/process4"/>
    <dgm:cxn modelId="{F7378E3B-3F2E-4185-9B13-7CFEAD872B11}" type="presParOf" srcId="{21895024-C435-4829-9621-A74D3BAF1894}" destId="{D4EB7F11-8E4D-4AB6-BBD0-5BC4056C3F76}" srcOrd="6" destOrd="0" presId="urn:microsoft.com/office/officeart/2005/8/layout/process4"/>
    <dgm:cxn modelId="{75FE4903-BCFE-4ACF-B78C-54BA13CEA4BC}" type="presParOf" srcId="{D4EB7F11-8E4D-4AB6-BBD0-5BC4056C3F76}" destId="{10443CD0-24C9-4BBE-9F37-5DB564C63F7E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0C09BC4-39E1-472A-8364-612F6A4DE242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4DA5D321-EF21-4AA8-8C69-788CFACA9FA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4400" dirty="0"/>
            <a:t>READ</a:t>
          </a:r>
        </a:p>
      </dgm:t>
    </dgm:pt>
    <dgm:pt modelId="{6721A942-1609-4E10-B0B7-96C2B488246D}" type="parTrans" cxnId="{363102FD-228A-43D5-9EA5-DE9B3A05E9DF}">
      <dgm:prSet/>
      <dgm:spPr/>
      <dgm:t>
        <a:bodyPr/>
        <a:lstStyle/>
        <a:p>
          <a:endParaRPr lang="en-US"/>
        </a:p>
      </dgm:t>
    </dgm:pt>
    <dgm:pt modelId="{2866C72D-0F1D-424C-B4DE-8E5C5BC78306}" type="sibTrans" cxnId="{363102FD-228A-43D5-9EA5-DE9B3A05E9DF}">
      <dgm:prSet/>
      <dgm:spPr/>
      <dgm:t>
        <a:bodyPr/>
        <a:lstStyle/>
        <a:p>
          <a:endParaRPr lang="en-US"/>
        </a:p>
      </dgm:t>
    </dgm:pt>
    <dgm:pt modelId="{1B2BA87C-5F17-4E39-91DF-61F70F68BE1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dirty="0"/>
            <a:t>Read together regularly and enthusiastically!!!</a:t>
          </a:r>
        </a:p>
      </dgm:t>
    </dgm:pt>
    <dgm:pt modelId="{C57B2DB4-00CB-4EEB-BD7D-E2BA1E9F4065}" type="parTrans" cxnId="{97D17D43-792B-416A-8C78-2D0C6358C529}">
      <dgm:prSet/>
      <dgm:spPr/>
      <dgm:t>
        <a:bodyPr/>
        <a:lstStyle/>
        <a:p>
          <a:endParaRPr lang="en-US"/>
        </a:p>
      </dgm:t>
    </dgm:pt>
    <dgm:pt modelId="{A454BA01-DF8B-4CC3-A350-9AFAAB7E6A4C}" type="sibTrans" cxnId="{97D17D43-792B-416A-8C78-2D0C6358C529}">
      <dgm:prSet/>
      <dgm:spPr/>
      <dgm:t>
        <a:bodyPr/>
        <a:lstStyle/>
        <a:p>
          <a:endParaRPr lang="en-US"/>
        </a:p>
      </dgm:t>
    </dgm:pt>
    <dgm:pt modelId="{A1C09386-8F2F-4A21-8587-8266CBBD2423}" type="pres">
      <dgm:prSet presAssocID="{A0C09BC4-39E1-472A-8364-612F6A4DE242}" presName="root" presStyleCnt="0">
        <dgm:presLayoutVars>
          <dgm:dir/>
          <dgm:resizeHandles val="exact"/>
        </dgm:presLayoutVars>
      </dgm:prSet>
      <dgm:spPr/>
    </dgm:pt>
    <dgm:pt modelId="{CAD0151B-0758-4F6F-B7AE-55C38A52DE11}" type="pres">
      <dgm:prSet presAssocID="{4DA5D321-EF21-4AA8-8C69-788CFACA9FA9}" presName="compNode" presStyleCnt="0"/>
      <dgm:spPr/>
    </dgm:pt>
    <dgm:pt modelId="{C9EA0A9C-7044-491B-ABBF-AF4FFD0024FE}" type="pres">
      <dgm:prSet presAssocID="{4DA5D321-EF21-4AA8-8C69-788CFACA9FA9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742C3F5E-719E-4A99-8608-47C650E6883A}" type="pres">
      <dgm:prSet presAssocID="{4DA5D321-EF21-4AA8-8C69-788CFACA9FA9}" presName="spaceRect" presStyleCnt="0"/>
      <dgm:spPr/>
    </dgm:pt>
    <dgm:pt modelId="{2C353DC7-A630-4921-9F75-492266DD6067}" type="pres">
      <dgm:prSet presAssocID="{4DA5D321-EF21-4AA8-8C69-788CFACA9FA9}" presName="textRect" presStyleLbl="revTx" presStyleIdx="0" presStyleCnt="2">
        <dgm:presLayoutVars>
          <dgm:chMax val="1"/>
          <dgm:chPref val="1"/>
        </dgm:presLayoutVars>
      </dgm:prSet>
      <dgm:spPr/>
    </dgm:pt>
    <dgm:pt modelId="{747EA3D1-96DF-4791-A22D-A0326152664D}" type="pres">
      <dgm:prSet presAssocID="{2866C72D-0F1D-424C-B4DE-8E5C5BC78306}" presName="sibTrans" presStyleCnt="0"/>
      <dgm:spPr/>
    </dgm:pt>
    <dgm:pt modelId="{2B59CCB7-6508-4BB2-8CA6-2DCBD75DDB7E}" type="pres">
      <dgm:prSet presAssocID="{1B2BA87C-5F17-4E39-91DF-61F70F68BE1F}" presName="compNode" presStyleCnt="0"/>
      <dgm:spPr/>
    </dgm:pt>
    <dgm:pt modelId="{AB776E9A-DC42-490F-9AFF-26A22FFE9B63}" type="pres">
      <dgm:prSet presAssocID="{1B2BA87C-5F17-4E39-91DF-61F70F68BE1F}" presName="iconRect" presStyleLbl="node1" presStyleIdx="1" presStyleCnt="2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pen Book"/>
        </a:ext>
      </dgm:extLst>
    </dgm:pt>
    <dgm:pt modelId="{F8AC1152-7D90-445F-A421-CA8173A91282}" type="pres">
      <dgm:prSet presAssocID="{1B2BA87C-5F17-4E39-91DF-61F70F68BE1F}" presName="spaceRect" presStyleCnt="0"/>
      <dgm:spPr/>
    </dgm:pt>
    <dgm:pt modelId="{5EA2F162-F5ED-4D97-BBE7-A6F016229368}" type="pres">
      <dgm:prSet presAssocID="{1B2BA87C-5F17-4E39-91DF-61F70F68BE1F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B70F4719-F047-401B-84D8-BC9407998AC4}" type="presOf" srcId="{1B2BA87C-5F17-4E39-91DF-61F70F68BE1F}" destId="{5EA2F162-F5ED-4D97-BBE7-A6F016229368}" srcOrd="0" destOrd="0" presId="urn:microsoft.com/office/officeart/2018/2/layout/IconLabelList"/>
    <dgm:cxn modelId="{97D17D43-792B-416A-8C78-2D0C6358C529}" srcId="{A0C09BC4-39E1-472A-8364-612F6A4DE242}" destId="{1B2BA87C-5F17-4E39-91DF-61F70F68BE1F}" srcOrd="1" destOrd="0" parTransId="{C57B2DB4-00CB-4EEB-BD7D-E2BA1E9F4065}" sibTransId="{A454BA01-DF8B-4CC3-A350-9AFAAB7E6A4C}"/>
    <dgm:cxn modelId="{29D4C578-325A-455C-BD1E-9E3053E8D72C}" type="presOf" srcId="{A0C09BC4-39E1-472A-8364-612F6A4DE242}" destId="{A1C09386-8F2F-4A21-8587-8266CBBD2423}" srcOrd="0" destOrd="0" presId="urn:microsoft.com/office/officeart/2018/2/layout/IconLabelList"/>
    <dgm:cxn modelId="{8CFE0DE4-A990-44EB-BF84-696CEAE200F9}" type="presOf" srcId="{4DA5D321-EF21-4AA8-8C69-788CFACA9FA9}" destId="{2C353DC7-A630-4921-9F75-492266DD6067}" srcOrd="0" destOrd="0" presId="urn:microsoft.com/office/officeart/2018/2/layout/IconLabelList"/>
    <dgm:cxn modelId="{363102FD-228A-43D5-9EA5-DE9B3A05E9DF}" srcId="{A0C09BC4-39E1-472A-8364-612F6A4DE242}" destId="{4DA5D321-EF21-4AA8-8C69-788CFACA9FA9}" srcOrd="0" destOrd="0" parTransId="{6721A942-1609-4E10-B0B7-96C2B488246D}" sibTransId="{2866C72D-0F1D-424C-B4DE-8E5C5BC78306}"/>
    <dgm:cxn modelId="{9B1C962B-9E8F-4C93-8771-597DB1E825DA}" type="presParOf" srcId="{A1C09386-8F2F-4A21-8587-8266CBBD2423}" destId="{CAD0151B-0758-4F6F-B7AE-55C38A52DE11}" srcOrd="0" destOrd="0" presId="urn:microsoft.com/office/officeart/2018/2/layout/IconLabelList"/>
    <dgm:cxn modelId="{B37F6459-E18D-4328-952E-B9F55AD02557}" type="presParOf" srcId="{CAD0151B-0758-4F6F-B7AE-55C38A52DE11}" destId="{C9EA0A9C-7044-491B-ABBF-AF4FFD0024FE}" srcOrd="0" destOrd="0" presId="urn:microsoft.com/office/officeart/2018/2/layout/IconLabelList"/>
    <dgm:cxn modelId="{D5F9C76D-C5D3-4DD4-9155-F4DA0A3F7D9B}" type="presParOf" srcId="{CAD0151B-0758-4F6F-B7AE-55C38A52DE11}" destId="{742C3F5E-719E-4A99-8608-47C650E6883A}" srcOrd="1" destOrd="0" presId="urn:microsoft.com/office/officeart/2018/2/layout/IconLabelList"/>
    <dgm:cxn modelId="{A5BE5F6F-70DB-4041-AEC8-6A60007B9676}" type="presParOf" srcId="{CAD0151B-0758-4F6F-B7AE-55C38A52DE11}" destId="{2C353DC7-A630-4921-9F75-492266DD6067}" srcOrd="2" destOrd="0" presId="urn:microsoft.com/office/officeart/2018/2/layout/IconLabelList"/>
    <dgm:cxn modelId="{009FFA0E-14F3-4881-AA14-8E0CB496FFC8}" type="presParOf" srcId="{A1C09386-8F2F-4A21-8587-8266CBBD2423}" destId="{747EA3D1-96DF-4791-A22D-A0326152664D}" srcOrd="1" destOrd="0" presId="urn:microsoft.com/office/officeart/2018/2/layout/IconLabelList"/>
    <dgm:cxn modelId="{EDC95A2E-0DAE-42EA-A532-08D7812AF987}" type="presParOf" srcId="{A1C09386-8F2F-4A21-8587-8266CBBD2423}" destId="{2B59CCB7-6508-4BB2-8CA6-2DCBD75DDB7E}" srcOrd="2" destOrd="0" presId="urn:microsoft.com/office/officeart/2018/2/layout/IconLabelList"/>
    <dgm:cxn modelId="{B42C12B6-3247-49D6-A7F0-D6234B2491C7}" type="presParOf" srcId="{2B59CCB7-6508-4BB2-8CA6-2DCBD75DDB7E}" destId="{AB776E9A-DC42-490F-9AFF-26A22FFE9B63}" srcOrd="0" destOrd="0" presId="urn:microsoft.com/office/officeart/2018/2/layout/IconLabelList"/>
    <dgm:cxn modelId="{32F29EB3-4C77-457A-B6E2-181E52D077BC}" type="presParOf" srcId="{2B59CCB7-6508-4BB2-8CA6-2DCBD75DDB7E}" destId="{F8AC1152-7D90-445F-A421-CA8173A91282}" srcOrd="1" destOrd="0" presId="urn:microsoft.com/office/officeart/2018/2/layout/IconLabelList"/>
    <dgm:cxn modelId="{3BACA485-0945-4790-AC83-AF1AB8B2E5BB}" type="presParOf" srcId="{2B59CCB7-6508-4BB2-8CA6-2DCBD75DDB7E}" destId="{5EA2F162-F5ED-4D97-BBE7-A6F016229368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FD112DC-9B4A-43C7-86AC-0083804A793B}" type="doc">
      <dgm:prSet loTypeId="urn:microsoft.com/office/officeart/2005/8/layout/process4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4629E81-7ED7-4A94-B604-34D905B7F2D9}">
      <dgm:prSet/>
      <dgm:spPr>
        <a:solidFill>
          <a:schemeClr val="bg2"/>
        </a:solidFill>
      </dgm:spPr>
      <dgm:t>
        <a:bodyPr/>
        <a:lstStyle/>
        <a:p>
          <a:r>
            <a:rPr lang="en-US" dirty="0"/>
            <a:t>Name people and objects for your baby and describe what is going on</a:t>
          </a:r>
        </a:p>
      </dgm:t>
    </dgm:pt>
    <dgm:pt modelId="{F454F055-AD09-4FBA-9BA7-CEDCF20FE918}" type="parTrans" cxnId="{9119E4EE-BF9E-4D05-A8D3-673539097C4B}">
      <dgm:prSet/>
      <dgm:spPr/>
      <dgm:t>
        <a:bodyPr/>
        <a:lstStyle/>
        <a:p>
          <a:endParaRPr lang="en-US"/>
        </a:p>
      </dgm:t>
    </dgm:pt>
    <dgm:pt modelId="{97677138-28DA-44C3-A939-A95FE8FA5B49}" type="sibTrans" cxnId="{9119E4EE-BF9E-4D05-A8D3-673539097C4B}">
      <dgm:prSet/>
      <dgm:spPr/>
      <dgm:t>
        <a:bodyPr/>
        <a:lstStyle/>
        <a:p>
          <a:endParaRPr lang="en-US"/>
        </a:p>
      </dgm:t>
    </dgm:pt>
    <dgm:pt modelId="{6B326229-EF09-4E3C-B907-B16CEDF920DF}">
      <dgm:prSet/>
      <dgm:spPr>
        <a:solidFill>
          <a:srgbClr val="002060"/>
        </a:solidFill>
      </dgm:spPr>
      <dgm:t>
        <a:bodyPr/>
        <a:lstStyle/>
        <a:p>
          <a:r>
            <a:rPr lang="en-US" dirty="0"/>
            <a:t>“Show me” games… (young toddlers)</a:t>
          </a:r>
        </a:p>
      </dgm:t>
    </dgm:pt>
    <dgm:pt modelId="{B54ECA51-3C77-41E1-9B67-2030408B8977}" type="parTrans" cxnId="{A5EAF537-4461-474F-933A-52C82BB27D04}">
      <dgm:prSet/>
      <dgm:spPr/>
      <dgm:t>
        <a:bodyPr/>
        <a:lstStyle/>
        <a:p>
          <a:endParaRPr lang="en-US"/>
        </a:p>
      </dgm:t>
    </dgm:pt>
    <dgm:pt modelId="{2CEC3A49-B600-48B2-A0C6-E655C36E8884}" type="sibTrans" cxnId="{A5EAF537-4461-474F-933A-52C82BB27D04}">
      <dgm:prSet/>
      <dgm:spPr/>
      <dgm:t>
        <a:bodyPr/>
        <a:lstStyle/>
        <a:p>
          <a:endParaRPr lang="en-US"/>
        </a:p>
      </dgm:t>
    </dgm:pt>
    <dgm:pt modelId="{E9C2401E-8AD1-472F-A1D2-5E757BEC5823}">
      <dgm:prSet/>
      <dgm:spPr>
        <a:solidFill>
          <a:srgbClr val="C00000"/>
        </a:solidFill>
      </dgm:spPr>
      <dgm:t>
        <a:bodyPr/>
        <a:lstStyle/>
        <a:p>
          <a:r>
            <a:rPr lang="en-US" dirty="0"/>
            <a:t>“Tell me” games/ fill in the blank (“this is a…”) (</a:t>
          </a:r>
          <a:r>
            <a:rPr lang="en-US" i="1" u="sng" dirty="0"/>
            <a:t>older toddlers</a:t>
          </a:r>
          <a:r>
            <a:rPr lang="en-US" dirty="0"/>
            <a:t>)</a:t>
          </a:r>
        </a:p>
      </dgm:t>
    </dgm:pt>
    <dgm:pt modelId="{29F59D6C-9BBA-4A8D-80C8-A7727F1BFE8E}" type="parTrans" cxnId="{7D0DD052-193E-447C-970A-25B82C103F0D}">
      <dgm:prSet/>
      <dgm:spPr/>
      <dgm:t>
        <a:bodyPr/>
        <a:lstStyle/>
        <a:p>
          <a:endParaRPr lang="en-US"/>
        </a:p>
      </dgm:t>
    </dgm:pt>
    <dgm:pt modelId="{06ADF4F6-5E8D-4C20-B518-D3B54F453C66}" type="sibTrans" cxnId="{7D0DD052-193E-447C-970A-25B82C103F0D}">
      <dgm:prSet/>
      <dgm:spPr/>
      <dgm:t>
        <a:bodyPr/>
        <a:lstStyle/>
        <a:p>
          <a:endParaRPr lang="en-US"/>
        </a:p>
      </dgm:t>
    </dgm:pt>
    <dgm:pt modelId="{E19D8DFE-BA0B-4572-AF90-A538EACE0D42}">
      <dgm:prSet/>
      <dgm:spPr>
        <a:solidFill>
          <a:schemeClr val="bg1">
            <a:lumMod val="85000"/>
            <a:lumOff val="15000"/>
          </a:schemeClr>
        </a:solidFill>
      </dgm:spPr>
      <dgm:t>
        <a:bodyPr/>
        <a:lstStyle/>
        <a:p>
          <a:r>
            <a:rPr lang="en-US" dirty="0"/>
            <a:t>Ask your child questions (older toddlers)</a:t>
          </a:r>
        </a:p>
      </dgm:t>
    </dgm:pt>
    <dgm:pt modelId="{5EEBE709-B59D-43D7-A846-FD725DC2D050}" type="parTrans" cxnId="{3629A47C-E2C7-4E35-B881-B0759E2634C8}">
      <dgm:prSet/>
      <dgm:spPr/>
      <dgm:t>
        <a:bodyPr/>
        <a:lstStyle/>
        <a:p>
          <a:endParaRPr lang="en-US"/>
        </a:p>
      </dgm:t>
    </dgm:pt>
    <dgm:pt modelId="{CE1ADBDD-F477-41A4-8209-9D2C715CAFBA}" type="sibTrans" cxnId="{3629A47C-E2C7-4E35-B881-B0759E2634C8}">
      <dgm:prSet/>
      <dgm:spPr/>
      <dgm:t>
        <a:bodyPr/>
        <a:lstStyle/>
        <a:p>
          <a:endParaRPr lang="en-US"/>
        </a:p>
      </dgm:t>
    </dgm:pt>
    <dgm:pt modelId="{AA6D95CA-FEB7-41DB-9302-EF6A1E751DED}">
      <dgm:prSet custT="1"/>
      <dgm:spPr>
        <a:solidFill>
          <a:schemeClr val="accent2"/>
        </a:solidFill>
      </dgm:spPr>
      <dgm:t>
        <a:bodyPr/>
        <a:lstStyle/>
        <a:p>
          <a:endParaRPr lang="en-US" sz="1800" dirty="0">
            <a:highlight>
              <a:srgbClr val="FF0000"/>
            </a:highlight>
          </a:endParaRPr>
        </a:p>
        <a:p>
          <a:endParaRPr lang="en-US" sz="1800" dirty="0">
            <a:highlight>
              <a:srgbClr val="FF0000"/>
            </a:highlight>
          </a:endParaRPr>
        </a:p>
        <a:p>
          <a:r>
            <a:rPr lang="en-US" sz="1800" dirty="0">
              <a:highlight>
                <a:srgbClr val="FF0000"/>
              </a:highlight>
            </a:rPr>
            <a:t>Try it out </a:t>
          </a:r>
          <a:r>
            <a:rPr lang="en-US" sz="1800" i="1" dirty="0">
              <a:highlight>
                <a:srgbClr val="FF0000"/>
              </a:highlight>
            </a:rPr>
            <a:t>now </a:t>
          </a:r>
          <a:r>
            <a:rPr lang="en-US" sz="1800" dirty="0">
              <a:highlight>
                <a:srgbClr val="FF0000"/>
              </a:highlight>
            </a:rPr>
            <a:t> </a:t>
          </a:r>
        </a:p>
        <a:p>
          <a:r>
            <a:rPr lang="en-US" sz="1800" dirty="0">
              <a:highlight>
                <a:srgbClr val="FF0000"/>
              </a:highlight>
            </a:rPr>
            <a:t>Your thoughts?  How did it feel?</a:t>
          </a:r>
        </a:p>
        <a:p>
          <a:r>
            <a:rPr lang="en-US" sz="1800" dirty="0">
              <a:highlight>
                <a:srgbClr val="FF0000"/>
              </a:highlight>
            </a:rPr>
            <a:t>What is next?</a:t>
          </a:r>
        </a:p>
      </dgm:t>
    </dgm:pt>
    <dgm:pt modelId="{9F5DBAB7-A4F6-4EE0-8632-6B628AAEE5CF}" type="parTrans" cxnId="{24B3F05B-9F53-458F-9608-59DCE0126A1D}">
      <dgm:prSet/>
      <dgm:spPr/>
      <dgm:t>
        <a:bodyPr/>
        <a:lstStyle/>
        <a:p>
          <a:endParaRPr lang="en-US"/>
        </a:p>
      </dgm:t>
    </dgm:pt>
    <dgm:pt modelId="{255B20CB-AF0F-4C94-B05C-E65EB36BADF9}" type="sibTrans" cxnId="{24B3F05B-9F53-458F-9608-59DCE0126A1D}">
      <dgm:prSet/>
      <dgm:spPr/>
      <dgm:t>
        <a:bodyPr/>
        <a:lstStyle/>
        <a:p>
          <a:endParaRPr lang="en-US"/>
        </a:p>
      </dgm:t>
    </dgm:pt>
    <dgm:pt modelId="{FB920CEE-46C2-4CAF-964A-1E5F9F7531A3}" type="pres">
      <dgm:prSet presAssocID="{8FD112DC-9B4A-43C7-86AC-0083804A793B}" presName="Name0" presStyleCnt="0">
        <dgm:presLayoutVars>
          <dgm:dir/>
          <dgm:animLvl val="lvl"/>
          <dgm:resizeHandles val="exact"/>
        </dgm:presLayoutVars>
      </dgm:prSet>
      <dgm:spPr/>
    </dgm:pt>
    <dgm:pt modelId="{E2B572DB-4045-41A5-BB43-55F43B1D0A9D}" type="pres">
      <dgm:prSet presAssocID="{AA6D95CA-FEB7-41DB-9302-EF6A1E751DED}" presName="boxAndChildren" presStyleCnt="0"/>
      <dgm:spPr/>
    </dgm:pt>
    <dgm:pt modelId="{32893ED1-10C9-4002-AF07-D67A7FF67C33}" type="pres">
      <dgm:prSet presAssocID="{AA6D95CA-FEB7-41DB-9302-EF6A1E751DED}" presName="parentTextBox" presStyleLbl="node1" presStyleIdx="0" presStyleCnt="5" custScaleX="48309" custScaleY="73369" custLinFactNeighborX="1932" custLinFactNeighborY="12226"/>
      <dgm:spPr/>
    </dgm:pt>
    <dgm:pt modelId="{9DCCF686-0F0C-4CEE-8E0E-ADE8E4FDC61E}" type="pres">
      <dgm:prSet presAssocID="{CE1ADBDD-F477-41A4-8209-9D2C715CAFBA}" presName="sp" presStyleCnt="0"/>
      <dgm:spPr/>
    </dgm:pt>
    <dgm:pt modelId="{4D9FB475-7A7A-415C-A612-A74C98759079}" type="pres">
      <dgm:prSet presAssocID="{E19D8DFE-BA0B-4572-AF90-A538EACE0D42}" presName="arrowAndChildren" presStyleCnt="0"/>
      <dgm:spPr/>
    </dgm:pt>
    <dgm:pt modelId="{3DB4601C-E69F-44C3-BC9B-23EE999E3883}" type="pres">
      <dgm:prSet presAssocID="{E19D8DFE-BA0B-4572-AF90-A538EACE0D42}" presName="parentTextArrow" presStyleLbl="node1" presStyleIdx="1" presStyleCnt="5"/>
      <dgm:spPr/>
    </dgm:pt>
    <dgm:pt modelId="{C91237CA-AE8B-45BA-B291-1A9654CB3169}" type="pres">
      <dgm:prSet presAssocID="{06ADF4F6-5E8D-4C20-B518-D3B54F453C66}" presName="sp" presStyleCnt="0"/>
      <dgm:spPr/>
    </dgm:pt>
    <dgm:pt modelId="{0D86E942-301A-4B92-BFFD-D96AEC70165A}" type="pres">
      <dgm:prSet presAssocID="{E9C2401E-8AD1-472F-A1D2-5E757BEC5823}" presName="arrowAndChildren" presStyleCnt="0"/>
      <dgm:spPr/>
    </dgm:pt>
    <dgm:pt modelId="{7C42B0DB-F76F-41A9-B977-77D2534D019C}" type="pres">
      <dgm:prSet presAssocID="{E9C2401E-8AD1-472F-A1D2-5E757BEC5823}" presName="parentTextArrow" presStyleLbl="node1" presStyleIdx="2" presStyleCnt="5"/>
      <dgm:spPr/>
    </dgm:pt>
    <dgm:pt modelId="{2B841C9B-E636-4A06-AC8B-A86874675C02}" type="pres">
      <dgm:prSet presAssocID="{2CEC3A49-B600-48B2-A0C6-E655C36E8884}" presName="sp" presStyleCnt="0"/>
      <dgm:spPr/>
    </dgm:pt>
    <dgm:pt modelId="{5936FD3A-832C-4291-B48B-094F43163431}" type="pres">
      <dgm:prSet presAssocID="{6B326229-EF09-4E3C-B907-B16CEDF920DF}" presName="arrowAndChildren" presStyleCnt="0"/>
      <dgm:spPr/>
    </dgm:pt>
    <dgm:pt modelId="{8AB8EE4D-A7FB-429B-B56F-E8DC314A93CF}" type="pres">
      <dgm:prSet presAssocID="{6B326229-EF09-4E3C-B907-B16CEDF920DF}" presName="parentTextArrow" presStyleLbl="node1" presStyleIdx="3" presStyleCnt="5"/>
      <dgm:spPr/>
    </dgm:pt>
    <dgm:pt modelId="{4F703F85-2EBD-4CA0-A4DA-A78FF25390C1}" type="pres">
      <dgm:prSet presAssocID="{97677138-28DA-44C3-A939-A95FE8FA5B49}" presName="sp" presStyleCnt="0"/>
      <dgm:spPr/>
    </dgm:pt>
    <dgm:pt modelId="{8A670627-49B1-4F9D-A693-544732EBC9CE}" type="pres">
      <dgm:prSet presAssocID="{14629E81-7ED7-4A94-B604-34D905B7F2D9}" presName="arrowAndChildren" presStyleCnt="0"/>
      <dgm:spPr/>
    </dgm:pt>
    <dgm:pt modelId="{144764D9-1C88-4C4E-9296-6F7FD2E30E75}" type="pres">
      <dgm:prSet presAssocID="{14629E81-7ED7-4A94-B604-34D905B7F2D9}" presName="parentTextArrow" presStyleLbl="node1" presStyleIdx="4" presStyleCnt="5"/>
      <dgm:spPr/>
    </dgm:pt>
  </dgm:ptLst>
  <dgm:cxnLst>
    <dgm:cxn modelId="{4B1E2A25-6840-4A97-B666-C130A10D8505}" type="presOf" srcId="{14629E81-7ED7-4A94-B604-34D905B7F2D9}" destId="{144764D9-1C88-4C4E-9296-6F7FD2E30E75}" srcOrd="0" destOrd="0" presId="urn:microsoft.com/office/officeart/2005/8/layout/process4"/>
    <dgm:cxn modelId="{A5EAF537-4461-474F-933A-52C82BB27D04}" srcId="{8FD112DC-9B4A-43C7-86AC-0083804A793B}" destId="{6B326229-EF09-4E3C-B907-B16CEDF920DF}" srcOrd="1" destOrd="0" parTransId="{B54ECA51-3C77-41E1-9B67-2030408B8977}" sibTransId="{2CEC3A49-B600-48B2-A0C6-E655C36E8884}"/>
    <dgm:cxn modelId="{24B3F05B-9F53-458F-9608-59DCE0126A1D}" srcId="{8FD112DC-9B4A-43C7-86AC-0083804A793B}" destId="{AA6D95CA-FEB7-41DB-9302-EF6A1E751DED}" srcOrd="4" destOrd="0" parTransId="{9F5DBAB7-A4F6-4EE0-8632-6B628AAEE5CF}" sibTransId="{255B20CB-AF0F-4C94-B05C-E65EB36BADF9}"/>
    <dgm:cxn modelId="{5448AD6F-129F-477F-BBEF-43FD46CBB13F}" type="presOf" srcId="{AA6D95CA-FEB7-41DB-9302-EF6A1E751DED}" destId="{32893ED1-10C9-4002-AF07-D67A7FF67C33}" srcOrd="0" destOrd="0" presId="urn:microsoft.com/office/officeart/2005/8/layout/process4"/>
    <dgm:cxn modelId="{7D0DD052-193E-447C-970A-25B82C103F0D}" srcId="{8FD112DC-9B4A-43C7-86AC-0083804A793B}" destId="{E9C2401E-8AD1-472F-A1D2-5E757BEC5823}" srcOrd="2" destOrd="0" parTransId="{29F59D6C-9BBA-4A8D-80C8-A7727F1BFE8E}" sibTransId="{06ADF4F6-5E8D-4C20-B518-D3B54F453C66}"/>
    <dgm:cxn modelId="{3629A47C-E2C7-4E35-B881-B0759E2634C8}" srcId="{8FD112DC-9B4A-43C7-86AC-0083804A793B}" destId="{E19D8DFE-BA0B-4572-AF90-A538EACE0D42}" srcOrd="3" destOrd="0" parTransId="{5EEBE709-B59D-43D7-A846-FD725DC2D050}" sibTransId="{CE1ADBDD-F477-41A4-8209-9D2C715CAFBA}"/>
    <dgm:cxn modelId="{2BE2B583-2FEF-47F9-B642-E739F9F7E5A5}" type="presOf" srcId="{E19D8DFE-BA0B-4572-AF90-A538EACE0D42}" destId="{3DB4601C-E69F-44C3-BC9B-23EE999E3883}" srcOrd="0" destOrd="0" presId="urn:microsoft.com/office/officeart/2005/8/layout/process4"/>
    <dgm:cxn modelId="{5C16798D-BD58-4833-B512-586239109C40}" type="presOf" srcId="{E9C2401E-8AD1-472F-A1D2-5E757BEC5823}" destId="{7C42B0DB-F76F-41A9-B977-77D2534D019C}" srcOrd="0" destOrd="0" presId="urn:microsoft.com/office/officeart/2005/8/layout/process4"/>
    <dgm:cxn modelId="{CBF79BA1-AF5D-41C3-AA8E-F2DB36DF5BBD}" type="presOf" srcId="{8FD112DC-9B4A-43C7-86AC-0083804A793B}" destId="{FB920CEE-46C2-4CAF-964A-1E5F9F7531A3}" srcOrd="0" destOrd="0" presId="urn:microsoft.com/office/officeart/2005/8/layout/process4"/>
    <dgm:cxn modelId="{88A86FB3-0226-4857-9E4F-20B25310E318}" type="presOf" srcId="{6B326229-EF09-4E3C-B907-B16CEDF920DF}" destId="{8AB8EE4D-A7FB-429B-B56F-E8DC314A93CF}" srcOrd="0" destOrd="0" presId="urn:microsoft.com/office/officeart/2005/8/layout/process4"/>
    <dgm:cxn modelId="{9119E4EE-BF9E-4D05-A8D3-673539097C4B}" srcId="{8FD112DC-9B4A-43C7-86AC-0083804A793B}" destId="{14629E81-7ED7-4A94-B604-34D905B7F2D9}" srcOrd="0" destOrd="0" parTransId="{F454F055-AD09-4FBA-9BA7-CEDCF20FE918}" sibTransId="{97677138-28DA-44C3-A939-A95FE8FA5B49}"/>
    <dgm:cxn modelId="{AAFD43FF-A2A7-4C6C-8175-F3A1543FE9A0}" type="presParOf" srcId="{FB920CEE-46C2-4CAF-964A-1E5F9F7531A3}" destId="{E2B572DB-4045-41A5-BB43-55F43B1D0A9D}" srcOrd="0" destOrd="0" presId="urn:microsoft.com/office/officeart/2005/8/layout/process4"/>
    <dgm:cxn modelId="{A1670D00-CB97-4CEC-9742-7EEAE4F5C78E}" type="presParOf" srcId="{E2B572DB-4045-41A5-BB43-55F43B1D0A9D}" destId="{32893ED1-10C9-4002-AF07-D67A7FF67C33}" srcOrd="0" destOrd="0" presId="urn:microsoft.com/office/officeart/2005/8/layout/process4"/>
    <dgm:cxn modelId="{3F6E4337-165F-45D6-B62F-BBBF66557880}" type="presParOf" srcId="{FB920CEE-46C2-4CAF-964A-1E5F9F7531A3}" destId="{9DCCF686-0F0C-4CEE-8E0E-ADE8E4FDC61E}" srcOrd="1" destOrd="0" presId="urn:microsoft.com/office/officeart/2005/8/layout/process4"/>
    <dgm:cxn modelId="{87383C68-6367-414D-A9FC-B640272939D4}" type="presParOf" srcId="{FB920CEE-46C2-4CAF-964A-1E5F9F7531A3}" destId="{4D9FB475-7A7A-415C-A612-A74C98759079}" srcOrd="2" destOrd="0" presId="urn:microsoft.com/office/officeart/2005/8/layout/process4"/>
    <dgm:cxn modelId="{7E1810B2-AB58-45B2-8833-B0D936A64EEA}" type="presParOf" srcId="{4D9FB475-7A7A-415C-A612-A74C98759079}" destId="{3DB4601C-E69F-44C3-BC9B-23EE999E3883}" srcOrd="0" destOrd="0" presId="urn:microsoft.com/office/officeart/2005/8/layout/process4"/>
    <dgm:cxn modelId="{3ECF9937-402A-4BAF-8CA0-0B8789E765C2}" type="presParOf" srcId="{FB920CEE-46C2-4CAF-964A-1E5F9F7531A3}" destId="{C91237CA-AE8B-45BA-B291-1A9654CB3169}" srcOrd="3" destOrd="0" presId="urn:microsoft.com/office/officeart/2005/8/layout/process4"/>
    <dgm:cxn modelId="{79A583CB-D324-4BA8-BD38-83031F4B52D8}" type="presParOf" srcId="{FB920CEE-46C2-4CAF-964A-1E5F9F7531A3}" destId="{0D86E942-301A-4B92-BFFD-D96AEC70165A}" srcOrd="4" destOrd="0" presId="urn:microsoft.com/office/officeart/2005/8/layout/process4"/>
    <dgm:cxn modelId="{919D2B7E-43A2-4BC3-8AB1-7D28051EC707}" type="presParOf" srcId="{0D86E942-301A-4B92-BFFD-D96AEC70165A}" destId="{7C42B0DB-F76F-41A9-B977-77D2534D019C}" srcOrd="0" destOrd="0" presId="urn:microsoft.com/office/officeart/2005/8/layout/process4"/>
    <dgm:cxn modelId="{11C19C57-9F4C-4BCD-B64B-D0D3D26A4E23}" type="presParOf" srcId="{FB920CEE-46C2-4CAF-964A-1E5F9F7531A3}" destId="{2B841C9B-E636-4A06-AC8B-A86874675C02}" srcOrd="5" destOrd="0" presId="urn:microsoft.com/office/officeart/2005/8/layout/process4"/>
    <dgm:cxn modelId="{E6621FA3-E553-428F-892E-3B921FDD1678}" type="presParOf" srcId="{FB920CEE-46C2-4CAF-964A-1E5F9F7531A3}" destId="{5936FD3A-832C-4291-B48B-094F43163431}" srcOrd="6" destOrd="0" presId="urn:microsoft.com/office/officeart/2005/8/layout/process4"/>
    <dgm:cxn modelId="{5C0926E1-D686-4C27-A8DC-81EAE4CA11E5}" type="presParOf" srcId="{5936FD3A-832C-4291-B48B-094F43163431}" destId="{8AB8EE4D-A7FB-429B-B56F-E8DC314A93CF}" srcOrd="0" destOrd="0" presId="urn:microsoft.com/office/officeart/2005/8/layout/process4"/>
    <dgm:cxn modelId="{68A66BFA-C655-474E-8918-E60B1FB2101F}" type="presParOf" srcId="{FB920CEE-46C2-4CAF-964A-1E5F9F7531A3}" destId="{4F703F85-2EBD-4CA0-A4DA-A78FF25390C1}" srcOrd="7" destOrd="0" presId="urn:microsoft.com/office/officeart/2005/8/layout/process4"/>
    <dgm:cxn modelId="{50F4B1CB-5D0E-4C32-948B-FB657E6B0552}" type="presParOf" srcId="{FB920CEE-46C2-4CAF-964A-1E5F9F7531A3}" destId="{8A670627-49B1-4F9D-A693-544732EBC9CE}" srcOrd="8" destOrd="0" presId="urn:microsoft.com/office/officeart/2005/8/layout/process4"/>
    <dgm:cxn modelId="{DD96DCCB-534E-4FD8-AAE3-F51442749C64}" type="presParOf" srcId="{8A670627-49B1-4F9D-A693-544732EBC9CE}" destId="{144764D9-1C88-4C4E-9296-6F7FD2E30E75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E8D260-9DE6-4295-A112-3BE9A37B49D4}">
      <dsp:nvSpPr>
        <dsp:cNvPr id="0" name=""/>
        <dsp:cNvSpPr/>
      </dsp:nvSpPr>
      <dsp:spPr>
        <a:xfrm>
          <a:off x="0" y="401"/>
          <a:ext cx="4443413" cy="684064"/>
        </a:xfrm>
        <a:prstGeom prst="roundRect">
          <a:avLst/>
        </a:prstGeom>
        <a:solidFill>
          <a:srgbClr val="7030A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Promotes Positive Early Childhood Experiences (PECEs) in families with young children that can lead to healthier physical and mental health outcomes</a:t>
          </a:r>
        </a:p>
      </dsp:txBody>
      <dsp:txXfrm>
        <a:off x="33393" y="33794"/>
        <a:ext cx="4376627" cy="617278"/>
      </dsp:txXfrm>
    </dsp:sp>
    <dsp:sp modelId="{B17102B4-729A-4756-9DCE-0847BB9AB1A0}">
      <dsp:nvSpPr>
        <dsp:cNvPr id="0" name=""/>
        <dsp:cNvSpPr/>
      </dsp:nvSpPr>
      <dsp:spPr>
        <a:xfrm>
          <a:off x="0" y="697150"/>
          <a:ext cx="4443413" cy="684064"/>
        </a:xfrm>
        <a:prstGeom prst="roundRect">
          <a:avLst/>
        </a:prstGeom>
        <a:solidFill>
          <a:schemeClr val="bg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Provides dedicated telehealth developmental coaching between ages 4 and 24 months in addition to well child visits</a:t>
          </a:r>
        </a:p>
      </dsp:txBody>
      <dsp:txXfrm>
        <a:off x="33393" y="730543"/>
        <a:ext cx="4376627" cy="617278"/>
      </dsp:txXfrm>
    </dsp:sp>
    <dsp:sp modelId="{19A810D4-93EE-4B4E-B4CA-3330B2B00650}">
      <dsp:nvSpPr>
        <dsp:cNvPr id="0" name=""/>
        <dsp:cNvSpPr/>
      </dsp:nvSpPr>
      <dsp:spPr>
        <a:xfrm>
          <a:off x="0" y="1393899"/>
          <a:ext cx="4443413" cy="684064"/>
        </a:xfrm>
        <a:prstGeom prst="roundRect">
          <a:avLst/>
        </a:prstGeom>
        <a:solidFill>
          <a:schemeClr val="bg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Targets low- income vulnerable families</a:t>
          </a:r>
        </a:p>
      </dsp:txBody>
      <dsp:txXfrm>
        <a:off x="33393" y="1427292"/>
        <a:ext cx="4376627" cy="617278"/>
      </dsp:txXfrm>
    </dsp:sp>
    <dsp:sp modelId="{BE301377-5C9B-4287-8E51-1592DB0418AF}">
      <dsp:nvSpPr>
        <dsp:cNvPr id="0" name=""/>
        <dsp:cNvSpPr/>
      </dsp:nvSpPr>
      <dsp:spPr>
        <a:xfrm>
          <a:off x="0" y="2090648"/>
          <a:ext cx="4443413" cy="684064"/>
        </a:xfrm>
        <a:prstGeom prst="roundRect">
          <a:avLst/>
        </a:prstGeom>
        <a:solidFill>
          <a:schemeClr val="accent5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Performed by the pediatric provider</a:t>
          </a:r>
        </a:p>
      </dsp:txBody>
      <dsp:txXfrm>
        <a:off x="33393" y="2124041"/>
        <a:ext cx="4376627" cy="617278"/>
      </dsp:txXfrm>
    </dsp:sp>
    <dsp:sp modelId="{D8B1EDBC-7AAB-40FE-A49D-A9DED76875DB}">
      <dsp:nvSpPr>
        <dsp:cNvPr id="0" name=""/>
        <dsp:cNvSpPr/>
      </dsp:nvSpPr>
      <dsp:spPr>
        <a:xfrm>
          <a:off x="0" y="2787396"/>
          <a:ext cx="4443413" cy="684064"/>
        </a:xfrm>
        <a:prstGeom prst="roundRect">
          <a:avLst/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TREEHOUSE  materials are available on the Maryland AAP website </a:t>
          </a:r>
        </a:p>
      </dsp:txBody>
      <dsp:txXfrm>
        <a:off x="33393" y="2820789"/>
        <a:ext cx="4376627" cy="61727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4DA9FE-FC9E-43C7-B126-719A22259CDB}">
      <dsp:nvSpPr>
        <dsp:cNvPr id="0" name=""/>
        <dsp:cNvSpPr/>
      </dsp:nvSpPr>
      <dsp:spPr>
        <a:xfrm>
          <a:off x="0" y="718"/>
          <a:ext cx="4885203" cy="168113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56D2C6-425C-4CE1-B0D7-856F680C8A7E}">
      <dsp:nvSpPr>
        <dsp:cNvPr id="0" name=""/>
        <dsp:cNvSpPr/>
      </dsp:nvSpPr>
      <dsp:spPr>
        <a:xfrm>
          <a:off x="371473" y="420310"/>
          <a:ext cx="1229430" cy="1166167"/>
        </a:xfrm>
        <a:prstGeom prst="rect">
          <a:avLst/>
        </a:prstGeom>
        <a:blipFill rotWithShape="1">
          <a:blip xmlns:r="http://schemas.openxmlformats.org/officeDocument/2006/relationships" r:embed="rId1"/>
          <a:srcRect/>
          <a:stretch>
            <a:fillRect t="-4000" b="-4000"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22C9D8-D1A2-4CB5-AD6B-9822DB4AB431}">
      <dsp:nvSpPr>
        <dsp:cNvPr id="0" name=""/>
        <dsp:cNvSpPr/>
      </dsp:nvSpPr>
      <dsp:spPr>
        <a:xfrm>
          <a:off x="1941716" y="718"/>
          <a:ext cx="2943486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ENGAGE</a:t>
          </a:r>
        </a:p>
      </dsp:txBody>
      <dsp:txXfrm>
        <a:off x="1941716" y="718"/>
        <a:ext cx="2943486" cy="1681139"/>
      </dsp:txXfrm>
    </dsp:sp>
    <dsp:sp modelId="{853803CD-04B8-4782-BB5F-7B601296F3D6}">
      <dsp:nvSpPr>
        <dsp:cNvPr id="0" name=""/>
        <dsp:cNvSpPr/>
      </dsp:nvSpPr>
      <dsp:spPr>
        <a:xfrm>
          <a:off x="0" y="2102143"/>
          <a:ext cx="4885203" cy="168113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943D4B-F8F0-428E-819C-2C2189EE8F8D}">
      <dsp:nvSpPr>
        <dsp:cNvPr id="0" name=""/>
        <dsp:cNvSpPr/>
      </dsp:nvSpPr>
      <dsp:spPr>
        <a:xfrm>
          <a:off x="508544" y="2480399"/>
          <a:ext cx="924626" cy="924626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7E6758-0667-4F33-9FF4-E65F8EA564D5}">
      <dsp:nvSpPr>
        <dsp:cNvPr id="0" name=""/>
        <dsp:cNvSpPr/>
      </dsp:nvSpPr>
      <dsp:spPr>
        <a:xfrm>
          <a:off x="1941716" y="2102143"/>
          <a:ext cx="2943486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Have fun together!</a:t>
          </a:r>
        </a:p>
      </dsp:txBody>
      <dsp:txXfrm>
        <a:off x="1941716" y="2102143"/>
        <a:ext cx="2943486" cy="1681139"/>
      </dsp:txXfrm>
    </dsp:sp>
    <dsp:sp modelId="{2C4A6530-4951-4B0C-832A-5D64AE77DBB9}">
      <dsp:nvSpPr>
        <dsp:cNvPr id="0" name=""/>
        <dsp:cNvSpPr/>
      </dsp:nvSpPr>
      <dsp:spPr>
        <a:xfrm>
          <a:off x="0" y="4203567"/>
          <a:ext cx="4885203" cy="168113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377BDD-0E58-483F-AD86-F1918D18BB0A}">
      <dsp:nvSpPr>
        <dsp:cNvPr id="0" name=""/>
        <dsp:cNvSpPr/>
      </dsp:nvSpPr>
      <dsp:spPr>
        <a:xfrm>
          <a:off x="508544" y="4581824"/>
          <a:ext cx="924626" cy="924626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77BFFF-062E-4BD8-8706-EA5E89EEDDA8}">
      <dsp:nvSpPr>
        <dsp:cNvPr id="0" name=""/>
        <dsp:cNvSpPr/>
      </dsp:nvSpPr>
      <dsp:spPr>
        <a:xfrm>
          <a:off x="1941716" y="4203567"/>
          <a:ext cx="2943486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Make your baby feel safe and loved!</a:t>
          </a:r>
        </a:p>
      </dsp:txBody>
      <dsp:txXfrm>
        <a:off x="1941716" y="4203567"/>
        <a:ext cx="2943486" cy="16811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BD6A13-A090-479E-89C8-FF150728E724}">
      <dsp:nvSpPr>
        <dsp:cNvPr id="0" name=""/>
        <dsp:cNvSpPr/>
      </dsp:nvSpPr>
      <dsp:spPr>
        <a:xfrm>
          <a:off x="0" y="698"/>
          <a:ext cx="4443413" cy="683833"/>
        </a:xfrm>
        <a:prstGeom prst="roundRect">
          <a:avLst/>
        </a:prstGeom>
        <a:solidFill>
          <a:srgbClr val="C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Why this program?</a:t>
          </a:r>
        </a:p>
      </dsp:txBody>
      <dsp:txXfrm>
        <a:off x="33382" y="34080"/>
        <a:ext cx="4376649" cy="617069"/>
      </dsp:txXfrm>
    </dsp:sp>
    <dsp:sp modelId="{60F5316D-71B0-4185-A51B-25BDC50F2005}">
      <dsp:nvSpPr>
        <dsp:cNvPr id="0" name=""/>
        <dsp:cNvSpPr/>
      </dsp:nvSpPr>
      <dsp:spPr>
        <a:xfrm>
          <a:off x="0" y="697356"/>
          <a:ext cx="4443413" cy="683833"/>
        </a:xfrm>
        <a:prstGeom prst="roundRect">
          <a:avLst/>
        </a:prstGeom>
        <a:solidFill>
          <a:srgbClr val="7030A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Enhances pediatric practitioner role to  provide </a:t>
          </a:r>
          <a:r>
            <a:rPr lang="en-US" sz="1400" i="1" kern="1200" dirty="0"/>
            <a:t>developmenta</a:t>
          </a:r>
          <a:r>
            <a:rPr lang="en-US" sz="1400" kern="1200" dirty="0"/>
            <a:t>l </a:t>
          </a:r>
          <a:r>
            <a:rPr lang="en-US" sz="1400" i="1" kern="1200" dirty="0"/>
            <a:t>coaching</a:t>
          </a:r>
          <a:r>
            <a:rPr lang="en-US" sz="1400" kern="1200" dirty="0"/>
            <a:t> in addition to surveillance and screening</a:t>
          </a:r>
        </a:p>
      </dsp:txBody>
      <dsp:txXfrm>
        <a:off x="33382" y="730738"/>
        <a:ext cx="4376649" cy="617069"/>
      </dsp:txXfrm>
    </dsp:sp>
    <dsp:sp modelId="{7BE95A4E-78F4-4A6F-BD25-05BE3FEE6BDB}">
      <dsp:nvSpPr>
        <dsp:cNvPr id="0" name=""/>
        <dsp:cNvSpPr/>
      </dsp:nvSpPr>
      <dsp:spPr>
        <a:xfrm>
          <a:off x="0" y="1394014"/>
          <a:ext cx="4443413" cy="683833"/>
        </a:xfrm>
        <a:prstGeom prst="roundRect">
          <a:avLst/>
        </a:prstGeom>
        <a:solidFill>
          <a:schemeClr val="bg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Program is a </a:t>
          </a:r>
          <a:r>
            <a:rPr lang="en-US" sz="1400" i="1" kern="1200" dirty="0"/>
            <a:t>universal </a:t>
          </a:r>
          <a:r>
            <a:rPr lang="en-US" sz="1400" kern="1200" dirty="0"/>
            <a:t>first line public health intervention to support early </a:t>
          </a:r>
          <a:r>
            <a:rPr lang="en-US" sz="1400" i="1" kern="1200" dirty="0"/>
            <a:t> relational health</a:t>
          </a:r>
          <a:r>
            <a:rPr lang="en-US" sz="1400" kern="1200" dirty="0"/>
            <a:t> as advocated by the AAP 2021 Toxic Stress Policy statement  </a:t>
          </a:r>
        </a:p>
      </dsp:txBody>
      <dsp:txXfrm>
        <a:off x="33382" y="1427396"/>
        <a:ext cx="4376649" cy="617069"/>
      </dsp:txXfrm>
    </dsp:sp>
    <dsp:sp modelId="{CA614D7C-59CD-41AB-96EA-0D3C1E495657}">
      <dsp:nvSpPr>
        <dsp:cNvPr id="0" name=""/>
        <dsp:cNvSpPr/>
      </dsp:nvSpPr>
      <dsp:spPr>
        <a:xfrm>
          <a:off x="0" y="2090673"/>
          <a:ext cx="4443413" cy="683833"/>
        </a:xfrm>
        <a:prstGeom prst="roundRect">
          <a:avLst/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Promotes </a:t>
          </a:r>
          <a:r>
            <a:rPr lang="en-US" sz="1400" i="1" kern="1200" dirty="0"/>
            <a:t>health equity </a:t>
          </a:r>
          <a:r>
            <a:rPr lang="en-US" sz="1400" kern="1200" dirty="0"/>
            <a:t>for vulnerable children living in poverty at risk for developmental delay</a:t>
          </a:r>
        </a:p>
      </dsp:txBody>
      <dsp:txXfrm>
        <a:off x="33382" y="2124055"/>
        <a:ext cx="4376649" cy="617069"/>
      </dsp:txXfrm>
    </dsp:sp>
    <dsp:sp modelId="{734BBC0E-6CA3-489D-8955-BC11E2763ABE}">
      <dsp:nvSpPr>
        <dsp:cNvPr id="0" name=""/>
        <dsp:cNvSpPr/>
      </dsp:nvSpPr>
      <dsp:spPr>
        <a:xfrm>
          <a:off x="0" y="2787331"/>
          <a:ext cx="4443413" cy="683833"/>
        </a:xfrm>
        <a:prstGeom prst="roundRect">
          <a:avLst/>
        </a:prstGeom>
        <a:solidFill>
          <a:schemeClr val="accent3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Augments statewide force of Early Intervention services</a:t>
          </a:r>
        </a:p>
      </dsp:txBody>
      <dsp:txXfrm>
        <a:off x="33382" y="2820713"/>
        <a:ext cx="4376649" cy="61706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2A95EB-A4F5-435D-A04D-E062CCD240FA}">
      <dsp:nvSpPr>
        <dsp:cNvPr id="0" name=""/>
        <dsp:cNvSpPr/>
      </dsp:nvSpPr>
      <dsp:spPr>
        <a:xfrm>
          <a:off x="0" y="0"/>
          <a:ext cx="4308514" cy="1407814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i="1" kern="1200" dirty="0"/>
            <a:t>Interactive</a:t>
          </a:r>
          <a:r>
            <a:rPr lang="en-US" sz="2400" kern="1200" dirty="0"/>
            <a:t> process that promotes positive parent child interactions by:</a:t>
          </a:r>
        </a:p>
      </dsp:txBody>
      <dsp:txXfrm>
        <a:off x="68724" y="68724"/>
        <a:ext cx="4171066" cy="1270366"/>
      </dsp:txXfrm>
    </dsp:sp>
    <dsp:sp modelId="{64F881CA-9D55-424E-8B80-05F94AD3385F}">
      <dsp:nvSpPr>
        <dsp:cNvPr id="0" name=""/>
        <dsp:cNvSpPr/>
      </dsp:nvSpPr>
      <dsp:spPr>
        <a:xfrm>
          <a:off x="0" y="1419605"/>
          <a:ext cx="4308514" cy="819297"/>
        </a:xfrm>
        <a:prstGeom prst="roundRect">
          <a:avLst/>
        </a:prstGeom>
        <a:gradFill rotWithShape="0">
          <a:gsLst>
            <a:gs pos="0">
              <a:schemeClr val="accent2">
                <a:hueOff val="1170380"/>
                <a:satOff val="-1460"/>
                <a:lumOff val="343"/>
                <a:alphaOff val="0"/>
                <a:shade val="51000"/>
                <a:satMod val="130000"/>
              </a:schemeClr>
            </a:gs>
            <a:gs pos="80000">
              <a:schemeClr val="accent2">
                <a:hueOff val="1170380"/>
                <a:satOff val="-1460"/>
                <a:lumOff val="343"/>
                <a:alphaOff val="0"/>
                <a:shade val="93000"/>
                <a:satMod val="130000"/>
              </a:schemeClr>
            </a:gs>
            <a:gs pos="100000">
              <a:schemeClr val="accent2">
                <a:hueOff val="1170380"/>
                <a:satOff val="-1460"/>
                <a:lumOff val="34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Facilitates parental </a:t>
          </a:r>
          <a:r>
            <a:rPr lang="en-US" sz="1600" i="1" kern="1200" dirty="0"/>
            <a:t>self-reflection</a:t>
          </a:r>
          <a:endParaRPr lang="en-US" sz="1600" kern="1200" dirty="0"/>
        </a:p>
      </dsp:txBody>
      <dsp:txXfrm>
        <a:off x="39995" y="1459600"/>
        <a:ext cx="4228524" cy="739307"/>
      </dsp:txXfrm>
    </dsp:sp>
    <dsp:sp modelId="{18A60E3C-A067-4CC6-A226-5C935FF8C677}">
      <dsp:nvSpPr>
        <dsp:cNvPr id="0" name=""/>
        <dsp:cNvSpPr/>
      </dsp:nvSpPr>
      <dsp:spPr>
        <a:xfrm>
          <a:off x="0" y="2247748"/>
          <a:ext cx="4308514" cy="819297"/>
        </a:xfrm>
        <a:prstGeom prst="roundRect">
          <a:avLst/>
        </a:prstGeom>
        <a:solidFill>
          <a:schemeClr val="bg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Provides a platform for parents to </a:t>
          </a:r>
          <a:r>
            <a:rPr lang="en-US" sz="1600" i="1" kern="1200" dirty="0"/>
            <a:t>learn and try out new skills</a:t>
          </a:r>
          <a:r>
            <a:rPr lang="en-US" sz="1600" kern="1200" dirty="0"/>
            <a:t> with feedback from the clinician</a:t>
          </a:r>
        </a:p>
      </dsp:txBody>
      <dsp:txXfrm>
        <a:off x="39995" y="2287743"/>
        <a:ext cx="4228524" cy="739307"/>
      </dsp:txXfrm>
    </dsp:sp>
    <dsp:sp modelId="{1B217DA7-D0C4-4D57-9998-858E8F9FC50F}">
      <dsp:nvSpPr>
        <dsp:cNvPr id="0" name=""/>
        <dsp:cNvSpPr/>
      </dsp:nvSpPr>
      <dsp:spPr>
        <a:xfrm>
          <a:off x="0" y="3075890"/>
          <a:ext cx="4308514" cy="819297"/>
        </a:xfrm>
        <a:prstGeom prst="roundRect">
          <a:avLst/>
        </a:prstGeom>
        <a:solidFill>
          <a:schemeClr val="accent2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i="0" kern="1200" dirty="0"/>
            <a:t>Utilizes </a:t>
          </a:r>
          <a:r>
            <a:rPr lang="en-US" sz="1600" i="1" kern="1200" dirty="0"/>
            <a:t>participatory guidance</a:t>
          </a:r>
          <a:r>
            <a:rPr lang="en-US" sz="1600" kern="1200" dirty="0"/>
            <a:t> in place of the more traditional </a:t>
          </a:r>
          <a:r>
            <a:rPr lang="en-US" sz="1600" i="1" kern="1200" dirty="0"/>
            <a:t>anticipatory guidance</a:t>
          </a:r>
          <a:endParaRPr lang="en-US" sz="1600" kern="1200" dirty="0"/>
        </a:p>
      </dsp:txBody>
      <dsp:txXfrm>
        <a:off x="39995" y="3115885"/>
        <a:ext cx="4228524" cy="739307"/>
      </dsp:txXfrm>
    </dsp:sp>
    <dsp:sp modelId="{5BCCC7B3-3573-4134-A132-325262C5098E}">
      <dsp:nvSpPr>
        <dsp:cNvPr id="0" name=""/>
        <dsp:cNvSpPr/>
      </dsp:nvSpPr>
      <dsp:spPr>
        <a:xfrm>
          <a:off x="0" y="3904032"/>
          <a:ext cx="4308514" cy="819297"/>
        </a:xfrm>
        <a:prstGeom prst="roundRect">
          <a:avLst/>
        </a:prstGeom>
        <a:solidFill>
          <a:schemeClr val="accent4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Provides </a:t>
          </a:r>
          <a:r>
            <a:rPr lang="en-US" sz="1600" i="1" kern="1200" dirty="0"/>
            <a:t>positive feedback </a:t>
          </a:r>
          <a:r>
            <a:rPr lang="en-US" sz="1600" kern="1200" dirty="0"/>
            <a:t>to parents and an opportunity to </a:t>
          </a:r>
          <a:r>
            <a:rPr lang="en-US" sz="1600" i="1" kern="1200" dirty="0"/>
            <a:t>listen </a:t>
          </a:r>
          <a:r>
            <a:rPr lang="en-US" sz="1600" kern="1200" dirty="0"/>
            <a:t>to families</a:t>
          </a:r>
        </a:p>
      </dsp:txBody>
      <dsp:txXfrm>
        <a:off x="39995" y="3944027"/>
        <a:ext cx="4228524" cy="73930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94FF6A-6740-4A02-B98E-4FC3D162B4E0}">
      <dsp:nvSpPr>
        <dsp:cNvPr id="0" name=""/>
        <dsp:cNvSpPr/>
      </dsp:nvSpPr>
      <dsp:spPr>
        <a:xfrm>
          <a:off x="91411" y="697350"/>
          <a:ext cx="1108454" cy="110845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AA2BE1-CCC2-4597-8A1C-A608141943D0}">
      <dsp:nvSpPr>
        <dsp:cNvPr id="0" name=""/>
        <dsp:cNvSpPr/>
      </dsp:nvSpPr>
      <dsp:spPr>
        <a:xfrm>
          <a:off x="324187" y="930126"/>
          <a:ext cx="642903" cy="642903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13BF65-7314-42D5-AF9F-BE58CCEC959F}">
      <dsp:nvSpPr>
        <dsp:cNvPr id="0" name=""/>
        <dsp:cNvSpPr/>
      </dsp:nvSpPr>
      <dsp:spPr>
        <a:xfrm>
          <a:off x="1437392" y="697350"/>
          <a:ext cx="2612786" cy="11084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TALK: Bathe your baby in language</a:t>
          </a:r>
        </a:p>
      </dsp:txBody>
      <dsp:txXfrm>
        <a:off x="1437392" y="697350"/>
        <a:ext cx="2612786" cy="1108454"/>
      </dsp:txXfrm>
    </dsp:sp>
    <dsp:sp modelId="{26547278-39D1-4C5F-8AD0-AF327D0D0A4B}">
      <dsp:nvSpPr>
        <dsp:cNvPr id="0" name=""/>
        <dsp:cNvSpPr/>
      </dsp:nvSpPr>
      <dsp:spPr>
        <a:xfrm>
          <a:off x="4505436" y="697350"/>
          <a:ext cx="1108454" cy="110845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F1AABF-A3DC-45AB-BB29-296377895BF2}">
      <dsp:nvSpPr>
        <dsp:cNvPr id="0" name=""/>
        <dsp:cNvSpPr/>
      </dsp:nvSpPr>
      <dsp:spPr>
        <a:xfrm>
          <a:off x="4738212" y="930126"/>
          <a:ext cx="642903" cy="642903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F5B673-B289-4D68-B2D0-D206FE9C21D7}">
      <dsp:nvSpPr>
        <dsp:cNvPr id="0" name=""/>
        <dsp:cNvSpPr/>
      </dsp:nvSpPr>
      <dsp:spPr>
        <a:xfrm>
          <a:off x="5851417" y="697350"/>
          <a:ext cx="2612786" cy="11084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READ: Read together regularly and enthusiastically</a:t>
          </a:r>
        </a:p>
      </dsp:txBody>
      <dsp:txXfrm>
        <a:off x="5851417" y="697350"/>
        <a:ext cx="2612786" cy="1108454"/>
      </dsp:txXfrm>
    </dsp:sp>
    <dsp:sp modelId="{AF7A1B6C-AB21-483A-A3B8-4F6E0726F60F}">
      <dsp:nvSpPr>
        <dsp:cNvPr id="0" name=""/>
        <dsp:cNvSpPr/>
      </dsp:nvSpPr>
      <dsp:spPr>
        <a:xfrm>
          <a:off x="91411" y="2545532"/>
          <a:ext cx="1108454" cy="110845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3B32A8-D4C6-4AFE-BACC-F6C7DAF49043}">
      <dsp:nvSpPr>
        <dsp:cNvPr id="0" name=""/>
        <dsp:cNvSpPr/>
      </dsp:nvSpPr>
      <dsp:spPr>
        <a:xfrm>
          <a:off x="324187" y="2778308"/>
          <a:ext cx="642903" cy="642903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3CF086-6E99-4DB2-93D2-4E857497577A}">
      <dsp:nvSpPr>
        <dsp:cNvPr id="0" name=""/>
        <dsp:cNvSpPr/>
      </dsp:nvSpPr>
      <dsp:spPr>
        <a:xfrm>
          <a:off x="1437392" y="2545532"/>
          <a:ext cx="2612786" cy="11084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ENGAGE: Have fun together / Make your baby feel safe and loved</a:t>
          </a:r>
        </a:p>
      </dsp:txBody>
      <dsp:txXfrm>
        <a:off x="1437392" y="2545532"/>
        <a:ext cx="2612786" cy="1108454"/>
      </dsp:txXfrm>
    </dsp:sp>
    <dsp:sp modelId="{460D6C17-8BCF-4B53-BC6B-648A95539E55}">
      <dsp:nvSpPr>
        <dsp:cNvPr id="0" name=""/>
        <dsp:cNvSpPr/>
      </dsp:nvSpPr>
      <dsp:spPr>
        <a:xfrm>
          <a:off x="4505436" y="2545532"/>
          <a:ext cx="1108454" cy="110845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7BEB3E-5629-40E9-8D13-F72FDE554DBE}">
      <dsp:nvSpPr>
        <dsp:cNvPr id="0" name=""/>
        <dsp:cNvSpPr/>
      </dsp:nvSpPr>
      <dsp:spPr>
        <a:xfrm>
          <a:off x="4738212" y="2778308"/>
          <a:ext cx="642903" cy="642903"/>
        </a:xfrm>
        <a:prstGeom prst="rect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74FFCB-F615-4879-B755-BF8600AEC6ED}">
      <dsp:nvSpPr>
        <dsp:cNvPr id="0" name=""/>
        <dsp:cNvSpPr/>
      </dsp:nvSpPr>
      <dsp:spPr>
        <a:xfrm>
          <a:off x="5851417" y="2545532"/>
          <a:ext cx="2612786" cy="11084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ENCOURAGE: Be your baby’s cheerleader</a:t>
          </a:r>
        </a:p>
      </dsp:txBody>
      <dsp:txXfrm>
        <a:off x="5851417" y="2545532"/>
        <a:ext cx="2612786" cy="110845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B62CD4-4E06-4087-8449-C7256995103E}">
      <dsp:nvSpPr>
        <dsp:cNvPr id="0" name=""/>
        <dsp:cNvSpPr/>
      </dsp:nvSpPr>
      <dsp:spPr>
        <a:xfrm>
          <a:off x="608" y="1080439"/>
          <a:ext cx="2058470" cy="1338006"/>
        </a:xfrm>
        <a:prstGeom prst="roundRect">
          <a:avLst/>
        </a:prstGeom>
        <a:solidFill>
          <a:srgbClr val="FF000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/>
            <a:t>TALK</a:t>
          </a:r>
        </a:p>
      </dsp:txBody>
      <dsp:txXfrm>
        <a:off x="65924" y="1145755"/>
        <a:ext cx="1927838" cy="1207374"/>
      </dsp:txXfrm>
    </dsp:sp>
    <dsp:sp modelId="{A451977A-61A0-455E-89EE-330AB20A4C89}">
      <dsp:nvSpPr>
        <dsp:cNvPr id="0" name=""/>
        <dsp:cNvSpPr/>
      </dsp:nvSpPr>
      <dsp:spPr>
        <a:xfrm>
          <a:off x="1029843" y="612920"/>
          <a:ext cx="2273044" cy="2273044"/>
        </a:xfrm>
        <a:custGeom>
          <a:avLst/>
          <a:gdLst/>
          <a:ahLst/>
          <a:cxnLst/>
          <a:rect l="0" t="0" r="0" b="0"/>
          <a:pathLst>
            <a:path>
              <a:moveTo>
                <a:pt x="228699" y="452752"/>
              </a:moveTo>
              <a:arcTo wR="1136522" hR="1136522" stAng="13019217" swAng="6361566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F8ACC3-2918-4BE1-9A00-7CFE5F428EB3}">
      <dsp:nvSpPr>
        <dsp:cNvPr id="0" name=""/>
        <dsp:cNvSpPr/>
      </dsp:nvSpPr>
      <dsp:spPr>
        <a:xfrm>
          <a:off x="2273652" y="1080439"/>
          <a:ext cx="2058470" cy="1338006"/>
        </a:xfrm>
        <a:prstGeom prst="roundRect">
          <a:avLst/>
        </a:prstGeom>
        <a:solidFill>
          <a:srgbClr val="00206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“Bathe your baby in language”</a:t>
          </a:r>
        </a:p>
      </dsp:txBody>
      <dsp:txXfrm>
        <a:off x="2338968" y="1145755"/>
        <a:ext cx="1927838" cy="1207374"/>
      </dsp:txXfrm>
    </dsp:sp>
    <dsp:sp modelId="{40550E5C-73A5-4846-87F4-51BC75301A6A}">
      <dsp:nvSpPr>
        <dsp:cNvPr id="0" name=""/>
        <dsp:cNvSpPr/>
      </dsp:nvSpPr>
      <dsp:spPr>
        <a:xfrm>
          <a:off x="1029843" y="612920"/>
          <a:ext cx="2273044" cy="2273044"/>
        </a:xfrm>
        <a:custGeom>
          <a:avLst/>
          <a:gdLst/>
          <a:ahLst/>
          <a:cxnLst/>
          <a:rect l="0" t="0" r="0" b="0"/>
          <a:pathLst>
            <a:path>
              <a:moveTo>
                <a:pt x="2044344" y="1820291"/>
              </a:moveTo>
              <a:arcTo wR="1136522" hR="1136522" stAng="2219217" swAng="6361566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2A948A-28DB-4D5D-9E28-6121DD62CEA2}">
      <dsp:nvSpPr>
        <dsp:cNvPr id="0" name=""/>
        <dsp:cNvSpPr/>
      </dsp:nvSpPr>
      <dsp:spPr>
        <a:xfrm>
          <a:off x="0" y="518069"/>
          <a:ext cx="4690291" cy="1969695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                   </a:t>
          </a:r>
          <a:r>
            <a:rPr lang="en-US" sz="4800" kern="1200" dirty="0"/>
            <a:t>TALK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(All Children)</a:t>
          </a:r>
        </a:p>
      </dsp:txBody>
      <dsp:txXfrm>
        <a:off x="96153" y="614222"/>
        <a:ext cx="4497985" cy="1777389"/>
      </dsp:txXfrm>
    </dsp:sp>
    <dsp:sp modelId="{96445481-88D3-4B90-AF3B-C6B879D3CA1B}">
      <dsp:nvSpPr>
        <dsp:cNvPr id="0" name=""/>
        <dsp:cNvSpPr/>
      </dsp:nvSpPr>
      <dsp:spPr>
        <a:xfrm>
          <a:off x="0" y="2568405"/>
          <a:ext cx="4690291" cy="1969695"/>
        </a:xfrm>
        <a:prstGeom prst="round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Use everyday experiences for talking while cooking, eating, cleaning, shopping, driving, diaper changes and bathing</a:t>
          </a:r>
        </a:p>
      </dsp:txBody>
      <dsp:txXfrm>
        <a:off x="96153" y="2664558"/>
        <a:ext cx="4497985" cy="177738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B6785C-BDC3-4AC0-8235-8C6BC348FE95}">
      <dsp:nvSpPr>
        <dsp:cNvPr id="0" name=""/>
        <dsp:cNvSpPr/>
      </dsp:nvSpPr>
      <dsp:spPr>
        <a:xfrm>
          <a:off x="0" y="3569039"/>
          <a:ext cx="7886700" cy="780818"/>
        </a:xfrm>
        <a:prstGeom prst="rect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Ask your child questions (</a:t>
          </a:r>
          <a:r>
            <a:rPr lang="en-US" sz="2300" i="1" u="sng" kern="1200" dirty="0"/>
            <a:t>older toddlers</a:t>
          </a:r>
          <a:r>
            <a:rPr lang="en-US" sz="2300" kern="1200" dirty="0"/>
            <a:t>)</a:t>
          </a:r>
        </a:p>
      </dsp:txBody>
      <dsp:txXfrm>
        <a:off x="0" y="3569039"/>
        <a:ext cx="7886700" cy="780818"/>
      </dsp:txXfrm>
    </dsp:sp>
    <dsp:sp modelId="{317E5727-DE19-48B2-95E9-9FC773D44220}">
      <dsp:nvSpPr>
        <dsp:cNvPr id="0" name=""/>
        <dsp:cNvSpPr/>
      </dsp:nvSpPr>
      <dsp:spPr>
        <a:xfrm rot="10800000">
          <a:off x="0" y="2379853"/>
          <a:ext cx="7886700" cy="1200899"/>
        </a:xfrm>
        <a:prstGeom prst="upArrowCallout">
          <a:avLst/>
        </a:prstGeom>
        <a:solidFill>
          <a:schemeClr val="accent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“Tell me” games/ fill in the blank (“this is a…”) (</a:t>
          </a:r>
          <a:r>
            <a:rPr lang="en-US" sz="2300" i="1" u="sng" kern="1200" dirty="0"/>
            <a:t>older toddlers</a:t>
          </a:r>
          <a:r>
            <a:rPr lang="en-US" sz="2300" kern="1200" dirty="0"/>
            <a:t>)</a:t>
          </a:r>
        </a:p>
      </dsp:txBody>
      <dsp:txXfrm rot="10800000">
        <a:off x="0" y="2379853"/>
        <a:ext cx="7886700" cy="780308"/>
      </dsp:txXfrm>
    </dsp:sp>
    <dsp:sp modelId="{4DC4454F-FC7F-4AE1-9B84-136A8DDEC496}">
      <dsp:nvSpPr>
        <dsp:cNvPr id="0" name=""/>
        <dsp:cNvSpPr/>
      </dsp:nvSpPr>
      <dsp:spPr>
        <a:xfrm rot="10800000">
          <a:off x="0" y="1190666"/>
          <a:ext cx="7886700" cy="1200899"/>
        </a:xfrm>
        <a:prstGeom prst="upArrowCallou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“Show me” games… (</a:t>
          </a:r>
          <a:r>
            <a:rPr lang="en-US" sz="2300" i="1" u="sng" kern="1200" dirty="0"/>
            <a:t>young toddlers</a:t>
          </a:r>
          <a:r>
            <a:rPr lang="en-US" sz="2300" kern="1200" dirty="0"/>
            <a:t>)</a:t>
          </a:r>
        </a:p>
      </dsp:txBody>
      <dsp:txXfrm rot="10800000">
        <a:off x="0" y="1190666"/>
        <a:ext cx="7886700" cy="780308"/>
      </dsp:txXfrm>
    </dsp:sp>
    <dsp:sp modelId="{10443CD0-24C9-4BBE-9F37-5DB564C63F7E}">
      <dsp:nvSpPr>
        <dsp:cNvPr id="0" name=""/>
        <dsp:cNvSpPr/>
      </dsp:nvSpPr>
      <dsp:spPr>
        <a:xfrm rot="10800000">
          <a:off x="0" y="1479"/>
          <a:ext cx="7886700" cy="1200899"/>
        </a:xfrm>
        <a:prstGeom prst="upArrowCallou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Name people and objects for your baby (</a:t>
          </a:r>
          <a:r>
            <a:rPr lang="en-US" sz="2300" i="1" u="sng" kern="1200" dirty="0"/>
            <a:t>infants and toddlers</a:t>
          </a:r>
          <a:r>
            <a:rPr lang="en-US" sz="2300" kern="1200" dirty="0"/>
            <a:t>)</a:t>
          </a:r>
        </a:p>
      </dsp:txBody>
      <dsp:txXfrm rot="10800000">
        <a:off x="0" y="1479"/>
        <a:ext cx="7886700" cy="78030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EA0A9C-7044-491B-ABBF-AF4FFD0024FE}">
      <dsp:nvSpPr>
        <dsp:cNvPr id="0" name=""/>
        <dsp:cNvSpPr/>
      </dsp:nvSpPr>
      <dsp:spPr>
        <a:xfrm>
          <a:off x="1931289" y="133442"/>
          <a:ext cx="1022625" cy="102262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353DC7-A630-4921-9F75-492266DD6067}">
      <dsp:nvSpPr>
        <dsp:cNvPr id="0" name=""/>
        <dsp:cNvSpPr/>
      </dsp:nvSpPr>
      <dsp:spPr>
        <a:xfrm>
          <a:off x="1306351" y="1535056"/>
          <a:ext cx="2272500" cy="11235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955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/>
            <a:t>READ</a:t>
          </a:r>
        </a:p>
      </dsp:txBody>
      <dsp:txXfrm>
        <a:off x="1306351" y="1535056"/>
        <a:ext cx="2272500" cy="1123593"/>
      </dsp:txXfrm>
    </dsp:sp>
    <dsp:sp modelId="{AB776E9A-DC42-490F-9AFF-26A22FFE9B63}">
      <dsp:nvSpPr>
        <dsp:cNvPr id="0" name=""/>
        <dsp:cNvSpPr/>
      </dsp:nvSpPr>
      <dsp:spPr>
        <a:xfrm>
          <a:off x="1931289" y="3226775"/>
          <a:ext cx="1022625" cy="1022625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A2F162-F5ED-4D97-BBE7-A6F016229368}">
      <dsp:nvSpPr>
        <dsp:cNvPr id="0" name=""/>
        <dsp:cNvSpPr/>
      </dsp:nvSpPr>
      <dsp:spPr>
        <a:xfrm>
          <a:off x="1306351" y="4628389"/>
          <a:ext cx="2272500" cy="11235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Read together regularly and enthusiastically!!!</a:t>
          </a:r>
        </a:p>
      </dsp:txBody>
      <dsp:txXfrm>
        <a:off x="1306351" y="4628389"/>
        <a:ext cx="2272500" cy="112359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893ED1-10C9-4002-AF07-D67A7FF67C33}">
      <dsp:nvSpPr>
        <dsp:cNvPr id="0" name=""/>
        <dsp:cNvSpPr/>
      </dsp:nvSpPr>
      <dsp:spPr>
        <a:xfrm>
          <a:off x="2190728" y="3884758"/>
          <a:ext cx="3809985" cy="467785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>
            <a:highlight>
              <a:srgbClr val="FF0000"/>
            </a:highlight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>
            <a:highlight>
              <a:srgbClr val="FF0000"/>
            </a:highlight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highlight>
                <a:srgbClr val="FF0000"/>
              </a:highlight>
            </a:rPr>
            <a:t>Try it out </a:t>
          </a:r>
          <a:r>
            <a:rPr lang="en-US" sz="1800" i="1" kern="1200" dirty="0">
              <a:highlight>
                <a:srgbClr val="FF0000"/>
              </a:highlight>
            </a:rPr>
            <a:t>now </a:t>
          </a:r>
          <a:r>
            <a:rPr lang="en-US" sz="1800" kern="1200" dirty="0">
              <a:highlight>
                <a:srgbClr val="FF0000"/>
              </a:highlight>
            </a:rPr>
            <a:t>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highlight>
                <a:srgbClr val="FF0000"/>
              </a:highlight>
            </a:rPr>
            <a:t>Your thoughts?  How did it feel?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highlight>
                <a:srgbClr val="FF0000"/>
              </a:highlight>
            </a:rPr>
            <a:t>What is next?</a:t>
          </a:r>
        </a:p>
      </dsp:txBody>
      <dsp:txXfrm>
        <a:off x="2190728" y="3884758"/>
        <a:ext cx="3809985" cy="467785"/>
      </dsp:txXfrm>
    </dsp:sp>
    <dsp:sp modelId="{3DB4601C-E69F-44C3-BC9B-23EE999E3883}">
      <dsp:nvSpPr>
        <dsp:cNvPr id="0" name=""/>
        <dsp:cNvSpPr/>
      </dsp:nvSpPr>
      <dsp:spPr>
        <a:xfrm rot="10800000">
          <a:off x="0" y="2913412"/>
          <a:ext cx="7886700" cy="980597"/>
        </a:xfrm>
        <a:prstGeom prst="upArrowCallout">
          <a:avLst/>
        </a:prstGeom>
        <a:solidFill>
          <a:schemeClr val="bg1">
            <a:lumMod val="85000"/>
            <a:lumOff val="1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Ask your child questions (older toddlers)</a:t>
          </a:r>
        </a:p>
      </dsp:txBody>
      <dsp:txXfrm rot="10800000">
        <a:off x="0" y="2913412"/>
        <a:ext cx="7886700" cy="637163"/>
      </dsp:txXfrm>
    </dsp:sp>
    <dsp:sp modelId="{7C42B0DB-F76F-41A9-B977-77D2534D019C}">
      <dsp:nvSpPr>
        <dsp:cNvPr id="0" name=""/>
        <dsp:cNvSpPr/>
      </dsp:nvSpPr>
      <dsp:spPr>
        <a:xfrm rot="10800000">
          <a:off x="0" y="1942379"/>
          <a:ext cx="7886700" cy="980597"/>
        </a:xfrm>
        <a:prstGeom prst="upArrowCallou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“Tell me” games/ fill in the blank (“this is a…”) (</a:t>
          </a:r>
          <a:r>
            <a:rPr lang="en-US" sz="2100" i="1" u="sng" kern="1200" dirty="0"/>
            <a:t>older toddlers</a:t>
          </a:r>
          <a:r>
            <a:rPr lang="en-US" sz="2100" kern="1200" dirty="0"/>
            <a:t>)</a:t>
          </a:r>
        </a:p>
      </dsp:txBody>
      <dsp:txXfrm rot="10800000">
        <a:off x="0" y="1942379"/>
        <a:ext cx="7886700" cy="637163"/>
      </dsp:txXfrm>
    </dsp:sp>
    <dsp:sp modelId="{8AB8EE4D-A7FB-429B-B56F-E8DC314A93CF}">
      <dsp:nvSpPr>
        <dsp:cNvPr id="0" name=""/>
        <dsp:cNvSpPr/>
      </dsp:nvSpPr>
      <dsp:spPr>
        <a:xfrm rot="10800000">
          <a:off x="0" y="971345"/>
          <a:ext cx="7886700" cy="980597"/>
        </a:xfrm>
        <a:prstGeom prst="upArrowCallout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“Show me” games… (young toddlers)</a:t>
          </a:r>
        </a:p>
      </dsp:txBody>
      <dsp:txXfrm rot="10800000">
        <a:off x="0" y="971345"/>
        <a:ext cx="7886700" cy="637163"/>
      </dsp:txXfrm>
    </dsp:sp>
    <dsp:sp modelId="{144764D9-1C88-4C4E-9296-6F7FD2E30E75}">
      <dsp:nvSpPr>
        <dsp:cNvPr id="0" name=""/>
        <dsp:cNvSpPr/>
      </dsp:nvSpPr>
      <dsp:spPr>
        <a:xfrm rot="10800000">
          <a:off x="0" y="311"/>
          <a:ext cx="7886700" cy="980597"/>
        </a:xfrm>
        <a:prstGeom prst="upArrowCallou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Name people and objects for your baby and describe what is going on</a:t>
          </a:r>
        </a:p>
      </dsp:txBody>
      <dsp:txXfrm rot="10800000">
        <a:off x="0" y="311"/>
        <a:ext cx="7886700" cy="6371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3"/>
          </p:nvPr>
        </p:nvSpPr>
        <p:spPr>
          <a:xfrm>
            <a:off x="4023093" y="8917422"/>
            <a:ext cx="3077740" cy="469424"/>
          </a:xfrm>
          <a:prstGeom prst="rect">
            <a:avLst/>
          </a:prstGeom>
        </p:spPr>
        <p:txBody>
          <a:bodyPr vert="horz" lIns="93763" tIns="46881" rIns="93763" bIns="46881" rtlCol="0" anchor="b"/>
          <a:lstStyle>
            <a:lvl1pPr algn="r">
              <a:defRPr sz="1200"/>
            </a:lvl1pPr>
          </a:lstStyle>
          <a:p>
            <a:fld id="{318FF952-39EA-466A-9BAF-611E77D95B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5736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40" cy="469424"/>
          </a:xfrm>
          <a:prstGeom prst="rect">
            <a:avLst/>
          </a:prstGeom>
        </p:spPr>
        <p:txBody>
          <a:bodyPr vert="horz" lIns="93763" tIns="46881" rIns="93763" bIns="4688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3" y="0"/>
            <a:ext cx="3077740" cy="469424"/>
          </a:xfrm>
          <a:prstGeom prst="rect">
            <a:avLst/>
          </a:prstGeom>
        </p:spPr>
        <p:txBody>
          <a:bodyPr vert="horz" lIns="93763" tIns="46881" rIns="93763" bIns="46881" rtlCol="0"/>
          <a:lstStyle>
            <a:lvl1pPr algn="r">
              <a:defRPr sz="1200"/>
            </a:lvl1pPr>
          </a:lstStyle>
          <a:p>
            <a:fld id="{EC554D98-E6C8-4B6E-BD71-CB60E4FE3AF9}" type="datetimeFigureOut">
              <a:rPr lang="en-US" smtClean="0"/>
              <a:t>7/9/2023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3263"/>
            <a:ext cx="4692650" cy="3521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763" tIns="46881" rIns="93763" bIns="4688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9527"/>
            <a:ext cx="5681980" cy="4224814"/>
          </a:xfrm>
          <a:prstGeom prst="rect">
            <a:avLst/>
          </a:prstGeom>
        </p:spPr>
        <p:txBody>
          <a:bodyPr vert="horz" lIns="93763" tIns="46881" rIns="93763" bIns="4688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40" cy="469424"/>
          </a:xfrm>
          <a:prstGeom prst="rect">
            <a:avLst/>
          </a:prstGeom>
        </p:spPr>
        <p:txBody>
          <a:bodyPr vert="horz" lIns="93763" tIns="46881" rIns="93763" bIns="4688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3" y="8917422"/>
            <a:ext cx="3077740" cy="469424"/>
          </a:xfrm>
          <a:prstGeom prst="rect">
            <a:avLst/>
          </a:prstGeom>
        </p:spPr>
        <p:txBody>
          <a:bodyPr vert="horz" lIns="93763" tIns="46881" rIns="93763" bIns="46881" rtlCol="0" anchor="b"/>
          <a:lstStyle>
            <a:lvl1pPr algn="r">
              <a:defRPr sz="1200"/>
            </a:lvl1pPr>
          </a:lstStyle>
          <a:p>
            <a:fld id="{D36CF5C5-7BA5-41EE-B436-A496F8AF3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5395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6CF5C5-7BA5-41EE-B436-A496F8AF310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54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501EC-398A-4022-9392-6683A8BB527D}" type="datetimeFigureOut">
              <a:rPr lang="en-US" smtClean="0"/>
              <a:t>7/9/2023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E946A-3C90-4D9B-A818-B568BF4FA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522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000">
        <p14:flash/>
      </p:transition>
    </mc:Choice>
    <mc:Fallback xmlns="">
      <p:transition advTm="2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501EC-398A-4022-9392-6683A8BB527D}" type="datetimeFigureOut">
              <a:rPr lang="en-US" smtClean="0"/>
              <a:t>7/9/2023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E946A-3C90-4D9B-A818-B568BF4FA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964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000">
        <p14:flash/>
      </p:transition>
    </mc:Choice>
    <mc:Fallback xmlns="">
      <p:transition advTm="2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501EC-398A-4022-9392-6683A8BB527D}" type="datetimeFigureOut">
              <a:rPr lang="en-US" smtClean="0"/>
              <a:t>7/9/2023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E946A-3C90-4D9B-A818-B568BF4FA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151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000">
        <p14:flash/>
      </p:transition>
    </mc:Choice>
    <mc:Fallback xmlns="">
      <p:transition advTm="2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028"/>
            <a:ext cx="7772400" cy="147042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008BE-8FD8-45C3-915F-632CE76BC3D2}" type="datetimeFigureOut">
              <a:rPr lang="en-US" smtClean="0"/>
              <a:t>7/9/2023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9D5F0-0BE8-4E1A-AF35-1285BA4B5E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1887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008BE-8FD8-45C3-915F-632CE76BC3D2}" type="datetimeFigureOut">
              <a:rPr lang="en-US" smtClean="0"/>
              <a:t>7/9/2023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9D5F0-0BE8-4E1A-AF35-1285BA4B5E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4297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784" y="44065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1784" y="2906316"/>
            <a:ext cx="7772400" cy="150018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008BE-8FD8-45C3-915F-632CE76BC3D2}" type="datetimeFigureOut">
              <a:rPr lang="en-US" smtClean="0"/>
              <a:t>7/9/2023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9D5F0-0BE8-4E1A-AF35-1285BA4B5E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5233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13200" cy="452556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3600" y="1600200"/>
            <a:ext cx="4013200" cy="452556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008BE-8FD8-45C3-915F-632CE76BC3D2}" type="datetimeFigureOut">
              <a:rPr lang="en-US" smtClean="0"/>
              <a:t>7/9/2023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9D5F0-0BE8-4E1A-AF35-1285BA4B5E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1725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4716"/>
            <a:ext cx="4040717" cy="64055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5272"/>
            <a:ext cx="4040717" cy="39504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6085" y="1534716"/>
            <a:ext cx="4040716" cy="64055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085" y="2175272"/>
            <a:ext cx="4040716" cy="39504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008BE-8FD8-45C3-915F-632CE76BC3D2}" type="datetimeFigureOut">
              <a:rPr lang="en-US" smtClean="0"/>
              <a:t>7/9/2023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9D5F0-0BE8-4E1A-AF35-1285BA4B5E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118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008BE-8FD8-45C3-915F-632CE76BC3D2}" type="datetimeFigureOut">
              <a:rPr lang="en-US" smtClean="0"/>
              <a:t>7/9/2023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9D5F0-0BE8-4E1A-AF35-1285BA4B5E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4970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008BE-8FD8-45C3-915F-632CE76BC3D2}" type="datetimeFigureOut">
              <a:rPr lang="en-US" smtClean="0"/>
              <a:t>7/9/2023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9D5F0-0BE8-4E1A-AF35-1285BA4B5E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5218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2654"/>
            <a:ext cx="30077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2653"/>
            <a:ext cx="511174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4703"/>
            <a:ext cx="30077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008BE-8FD8-45C3-915F-632CE76BC3D2}" type="datetimeFigureOut">
              <a:rPr lang="en-US" smtClean="0"/>
              <a:t>7/9/2023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9D5F0-0BE8-4E1A-AF35-1285BA4B5E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968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501EC-398A-4022-9392-6683A8BB527D}" type="datetimeFigureOut">
              <a:rPr lang="en-US" smtClean="0"/>
              <a:t>7/9/2023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E946A-3C90-4D9B-A818-B568BF4FA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18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000">
        <p14:flash/>
      </p:transition>
    </mc:Choice>
    <mc:Fallback xmlns="">
      <p:transition advTm="200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817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817" y="613172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817" y="5367337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008BE-8FD8-45C3-915F-632CE76BC3D2}" type="datetimeFigureOut">
              <a:rPr lang="en-US" smtClean="0"/>
              <a:t>7/9/2023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9D5F0-0BE8-4E1A-AF35-1285BA4B5E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9391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008BE-8FD8-45C3-915F-632CE76BC3D2}" type="datetimeFigureOut">
              <a:rPr lang="en-US" smtClean="0"/>
              <a:t>7/9/2023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9D5F0-0BE8-4E1A-AF35-1285BA4B5E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4142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5035"/>
            <a:ext cx="2057400" cy="585073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5035"/>
            <a:ext cx="5969000" cy="585073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008BE-8FD8-45C3-915F-632CE76BC3D2}" type="datetimeFigureOut">
              <a:rPr lang="en-US" smtClean="0"/>
              <a:t>7/9/2023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9D5F0-0BE8-4E1A-AF35-1285BA4B5E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262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501EC-398A-4022-9392-6683A8BB527D}" type="datetimeFigureOut">
              <a:rPr lang="en-US" smtClean="0"/>
              <a:t>7/9/2023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E946A-3C90-4D9B-A818-B568BF4FA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321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000">
        <p14:flash/>
      </p:transition>
    </mc:Choice>
    <mc:Fallback xmlns="">
      <p:transition advTm="2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501EC-398A-4022-9392-6683A8BB527D}" type="datetimeFigureOut">
              <a:rPr lang="en-US" smtClean="0"/>
              <a:t>7/9/2023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E946A-3C90-4D9B-A818-B568BF4FA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710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000">
        <p14:flash/>
      </p:transition>
    </mc:Choice>
    <mc:Fallback xmlns="">
      <p:transition advTm="2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501EC-398A-4022-9392-6683A8BB527D}" type="datetimeFigureOut">
              <a:rPr lang="en-US" smtClean="0"/>
              <a:t>7/9/2023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E946A-3C90-4D9B-A818-B568BF4FA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690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000">
        <p14:flash/>
      </p:transition>
    </mc:Choice>
    <mc:Fallback xmlns="">
      <p:transition advTm="2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501EC-398A-4022-9392-6683A8BB527D}" type="datetimeFigureOut">
              <a:rPr lang="en-US" smtClean="0"/>
              <a:t>7/9/2023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E946A-3C90-4D9B-A818-B568BF4FA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978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000">
        <p14:flash/>
      </p:transition>
    </mc:Choice>
    <mc:Fallback xmlns="">
      <p:transition advTm="2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501EC-398A-4022-9392-6683A8BB527D}" type="datetimeFigureOut">
              <a:rPr lang="en-US" smtClean="0"/>
              <a:t>7/9/2023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E946A-3C90-4D9B-A818-B568BF4FA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132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000">
        <p14:flash/>
      </p:transition>
    </mc:Choice>
    <mc:Fallback xmlns="">
      <p:transition advTm="2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501EC-398A-4022-9392-6683A8BB527D}" type="datetimeFigureOut">
              <a:rPr lang="en-US" smtClean="0"/>
              <a:t>7/9/2023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E946A-3C90-4D9B-A818-B568BF4FA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212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000">
        <p14:flash/>
      </p:transition>
    </mc:Choice>
    <mc:Fallback xmlns="">
      <p:transition advTm="2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501EC-398A-4022-9392-6683A8BB527D}" type="datetimeFigureOut">
              <a:rPr lang="en-US" smtClean="0"/>
              <a:t>7/9/2023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E946A-3C90-4D9B-A818-B568BF4FA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480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000">
        <p14:flash/>
      </p:transition>
    </mc:Choice>
    <mc:Fallback xmlns="">
      <p:transition advTm="2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7501EC-398A-4022-9392-6683A8BB527D}" type="datetimeFigureOut">
              <a:rPr lang="en-US" smtClean="0"/>
              <a:t>7/9/2023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AE946A-3C90-4D9B-A818-B568BF4FA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510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mc:AlternateContent xmlns:mc="http://schemas.openxmlformats.org/markup-compatibility/2006" xmlns:p14="http://schemas.microsoft.com/office/powerpoint/2010/main">
    <mc:Choice Requires="p14">
      <p:transition p14:dur="10" advTm="2000">
        <p14:flash/>
      </p:transition>
    </mc:Choice>
    <mc:Fallback xmlns="">
      <p:transition advTm="2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503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5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748"/>
            <a:ext cx="2133600" cy="3643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B008BE-8FD8-45C3-915F-632CE76BC3D2}" type="datetimeFigureOut">
              <a:rPr lang="en-US" smtClean="0"/>
              <a:t>7/9/2023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748"/>
            <a:ext cx="2895600" cy="3643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748"/>
            <a:ext cx="2133600" cy="3643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B9D5F0-0BE8-4E1A-AF35-1285BA4B5E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99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microsoft.com/office/2007/relationships/hdphoto" Target="../media/hdphoto2.wdp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6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microsoft.com/office/2007/relationships/hdphoto" Target="../media/hdphoto5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microsoft.com/office/2007/relationships/hdphoto" Target="../media/hdphoto6.wdp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microsoft.com/office/2007/relationships/hdphoto" Target="../media/hdphoto7.wdp"/><Relationship Id="rId7" Type="http://schemas.microsoft.com/office/2007/relationships/hdphoto" Target="../media/hdphoto9.wdp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microsoft.com/office/2007/relationships/hdphoto" Target="../media/hdphoto8.wdp"/><Relationship Id="rId4" Type="http://schemas.openxmlformats.org/officeDocument/2006/relationships/image" Target="../media/image41.png"/><Relationship Id="rId9" Type="http://schemas.microsoft.com/office/2007/relationships/hdphoto" Target="../media/hdphoto10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0.wdp"/><Relationship Id="rId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9.wdp"/><Relationship Id="rId4" Type="http://schemas.openxmlformats.org/officeDocument/2006/relationships/image" Target="../media/image4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7" Type="http://schemas.openxmlformats.org/officeDocument/2006/relationships/image" Target="../media/image49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2.wdp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microsoft.com/office/2007/relationships/hdphoto" Target="../media/hdphoto14.wdp"/><Relationship Id="rId4" Type="http://schemas.openxmlformats.org/officeDocument/2006/relationships/image" Target="../media/image51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microsoft.com/office/2007/relationships/hdphoto" Target="../media/hdphoto14.wdp"/><Relationship Id="rId4" Type="http://schemas.openxmlformats.org/officeDocument/2006/relationships/image" Target="../media/image5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7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9758" y="448055"/>
            <a:ext cx="2560777" cy="3801257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747651-73FB-4EFA-B2C3-759DAE0C4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192" y="731519"/>
            <a:ext cx="2566342" cy="3237579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TREEHOUSE PROGRAM</a:t>
            </a:r>
          </a:p>
        </p:txBody>
      </p:sp>
      <p:sp>
        <p:nvSpPr>
          <p:cNvPr id="23" name="Rectangle 9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9757" y="4419227"/>
            <a:ext cx="2560777" cy="1979852"/>
          </a:xfrm>
          <a:prstGeom prst="rect">
            <a:avLst/>
          </a:prstGeom>
          <a:solidFill>
            <a:schemeClr val="accent1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4" name="Rectangle 11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3452" y="448055"/>
            <a:ext cx="5766356" cy="5952745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98140DD5-EA5B-4D4C-9FE7-CB7EAC9EB7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4781" y="-533399"/>
            <a:ext cx="5278194" cy="3491717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endParaRPr lang="en-US" sz="2800" dirty="0"/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r>
              <a:rPr lang="en-US" dirty="0"/>
              <a:t>Implementing the TREEHOUSE </a:t>
            </a:r>
            <a:r>
              <a:rPr lang="en-US"/>
              <a:t>Program by Pediatric Providers: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 Instructional </a:t>
            </a:r>
            <a:r>
              <a:rPr lang="en-US" dirty="0" err="1"/>
              <a:t>Powerpoint</a:t>
            </a:r>
            <a:endParaRPr lang="en-US" dirty="0"/>
          </a:p>
        </p:txBody>
      </p:sp>
      <p:pic>
        <p:nvPicPr>
          <p:cNvPr id="26" name="Picture 25" descr="Background pattern&#10;&#10;Description automatically generated">
            <a:extLst>
              <a:ext uri="{FF2B5EF4-FFF2-40B4-BE49-F238E27FC236}">
                <a16:creationId xmlns:a16="http://schemas.microsoft.com/office/drawing/2014/main" id="{6CA8AA2C-089B-4A69-B63A-136E4F477E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9412" y="3200400"/>
            <a:ext cx="2012817" cy="3110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75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000">
        <p14:flash/>
      </p:transition>
    </mc:Choice>
    <mc:Fallback xmlns="">
      <p:transition advTm="2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4" name="Rectangle 24">
            <a:extLst>
              <a:ext uri="{FF2B5EF4-FFF2-40B4-BE49-F238E27FC236}">
                <a16:creationId xmlns:a16="http://schemas.microsoft.com/office/drawing/2014/main" id="{53E60C6D-4E85-4E14-BCDF-BF15C241F7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3470" y="486184"/>
            <a:ext cx="4047928" cy="1325563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</a:pPr>
            <a:br>
              <a:rPr lang="en-US" dirty="0">
                <a:latin typeface="Jokerman" panose="04090605060D06020702" pitchFamily="82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TREEHOUSE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AC4C2B-AE74-4870-98B1-3329A30B1F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860" y="1084607"/>
            <a:ext cx="3208679" cy="1883592"/>
          </a:xfrm>
          <a:custGeom>
            <a:avLst/>
            <a:gdLst/>
            <a:ahLst/>
            <a:cxnLst/>
            <a:rect l="l" t="t" r="r" b="b"/>
            <a:pathLst>
              <a:path w="4555700" h="2733294">
                <a:moveTo>
                  <a:pt x="82217" y="0"/>
                </a:moveTo>
                <a:lnTo>
                  <a:pt x="4473483" y="0"/>
                </a:lnTo>
                <a:cubicBezTo>
                  <a:pt x="4518890" y="0"/>
                  <a:pt x="4555700" y="36810"/>
                  <a:pt x="4555700" y="82217"/>
                </a:cubicBezTo>
                <a:lnTo>
                  <a:pt x="4555700" y="2651077"/>
                </a:lnTo>
                <a:cubicBezTo>
                  <a:pt x="4555700" y="2696484"/>
                  <a:pt x="4518890" y="2733294"/>
                  <a:pt x="4473483" y="2733294"/>
                </a:cubicBezTo>
                <a:lnTo>
                  <a:pt x="82217" y="2733294"/>
                </a:lnTo>
                <a:cubicBezTo>
                  <a:pt x="36810" y="2733294"/>
                  <a:pt x="0" y="2696484"/>
                  <a:pt x="0" y="2651077"/>
                </a:cubicBezTo>
                <a:lnTo>
                  <a:pt x="0" y="82217"/>
                </a:lnTo>
                <a:cubicBezTo>
                  <a:pt x="0" y="36810"/>
                  <a:pt x="36810" y="0"/>
                  <a:pt x="82217" y="0"/>
                </a:cubicBezTo>
                <a:close/>
              </a:path>
            </a:pathLst>
          </a:custGeom>
        </p:spPr>
      </p:pic>
      <p:sp>
        <p:nvSpPr>
          <p:cNvPr id="75" name="Freeform: Shape 26">
            <a:extLst>
              <a:ext uri="{FF2B5EF4-FFF2-40B4-BE49-F238E27FC236}">
                <a16:creationId xmlns:a16="http://schemas.microsoft.com/office/drawing/2014/main" id="{7D42D292-4C48-479B-9E59-E29CD9871C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004647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0BFBD2-85BF-42A6-B712-9658C82829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3857235"/>
            <a:ext cx="3026139" cy="2013758"/>
          </a:xfrm>
          <a:custGeom>
            <a:avLst/>
            <a:gdLst/>
            <a:ahLst/>
            <a:cxnLst/>
            <a:rect l="l" t="t" r="r" b="b"/>
            <a:pathLst>
              <a:path w="4438338" h="2323972">
                <a:moveTo>
                  <a:pt x="69905" y="0"/>
                </a:moveTo>
                <a:lnTo>
                  <a:pt x="4368433" y="0"/>
                </a:lnTo>
                <a:cubicBezTo>
                  <a:pt x="4407040" y="0"/>
                  <a:pt x="4438338" y="31298"/>
                  <a:pt x="4438338" y="69905"/>
                </a:cubicBezTo>
                <a:lnTo>
                  <a:pt x="4438338" y="2254067"/>
                </a:lnTo>
                <a:cubicBezTo>
                  <a:pt x="4438338" y="2292674"/>
                  <a:pt x="4407040" y="2323972"/>
                  <a:pt x="4368433" y="2323972"/>
                </a:cubicBezTo>
                <a:lnTo>
                  <a:pt x="69905" y="2323972"/>
                </a:lnTo>
                <a:cubicBezTo>
                  <a:pt x="31298" y="2323972"/>
                  <a:pt x="0" y="2292674"/>
                  <a:pt x="0" y="2254067"/>
                </a:cubicBezTo>
                <a:lnTo>
                  <a:pt x="0" y="69905"/>
                </a:lnTo>
                <a:cubicBezTo>
                  <a:pt x="0" y="31298"/>
                  <a:pt x="31298" y="0"/>
                  <a:pt x="69905" y="0"/>
                </a:cubicBezTo>
                <a:close/>
              </a:path>
            </a:pathLst>
          </a:cu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3470" y="1946684"/>
            <a:ext cx="404792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>
              <a:latin typeface="Jokerman" panose="04090605060D06020702" pitchFamily="82" charset="0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“What kinds of </a:t>
            </a:r>
            <a:r>
              <a:rPr lang="en-US" i="1" dirty="0"/>
              <a:t>fun</a:t>
            </a:r>
            <a:r>
              <a:rPr lang="en-US" dirty="0"/>
              <a:t> things do you enjoy doing with your child?”</a:t>
            </a:r>
          </a:p>
          <a:p>
            <a:endParaRPr lang="en-US" dirty="0"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endParaRPr lang="en-US" dirty="0">
              <a:cs typeface="Arial" panose="020B0604020202020204" pitchFamily="34" charset="0"/>
            </a:endParaRPr>
          </a:p>
          <a:p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</p:txBody>
      </p:sp>
      <p:sp>
        <p:nvSpPr>
          <p:cNvPr id="29" name="Arc 28">
            <a:extLst>
              <a:ext uri="{FF2B5EF4-FFF2-40B4-BE49-F238E27FC236}">
                <a16:creationId xmlns:a16="http://schemas.microsoft.com/office/drawing/2014/main" id="{533DF362-939D-4EEE-8DC4-6B54607E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95198">
            <a:off x="1154762" y="162676"/>
            <a:ext cx="3062575" cy="4083433"/>
          </a:xfrm>
          <a:prstGeom prst="arc">
            <a:avLst>
              <a:gd name="adj1" fmla="val 17445962"/>
              <a:gd name="adj2" fmla="val 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1476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5177758-12DD-4CC9-902C-4B9C51CB40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07B74A1-AC23-4029-85C2-6C2D4C2772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1600200" y="685800"/>
            <a:ext cx="7543800" cy="54864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0268" y="685801"/>
            <a:ext cx="4332732" cy="1716314"/>
          </a:xfrm>
        </p:spPr>
        <p:txBody>
          <a:bodyPr anchor="t">
            <a:normAutofit/>
          </a:bodyPr>
          <a:lstStyle/>
          <a:p>
            <a:pPr algn="l">
              <a:lnSpc>
                <a:spcPct val="90000"/>
              </a:lnSpc>
            </a:pPr>
            <a:br>
              <a:rPr lang="en-US" sz="2800" dirty="0">
                <a:latin typeface="Jokerman" panose="04090605060D06020702" pitchFamily="82" charset="0"/>
              </a:rPr>
            </a:br>
            <a:br>
              <a:rPr lang="en-US" sz="2800" dirty="0">
                <a:latin typeface="Jokerman" panose="04090605060D06020702" pitchFamily="82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TREEHOUSE</a:t>
            </a:r>
            <a:endParaRPr lang="en-US" sz="2800" dirty="0"/>
          </a:p>
        </p:txBody>
      </p:sp>
      <p:sp>
        <p:nvSpPr>
          <p:cNvPr id="15" name="Graphic 14">
            <a:extLst>
              <a:ext uri="{FF2B5EF4-FFF2-40B4-BE49-F238E27FC236}">
                <a16:creationId xmlns:a16="http://schemas.microsoft.com/office/drawing/2014/main" id="{30FF6FEE-5B11-4DDB-8635-80A9798441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3436499"/>
            <a:ext cx="2057400" cy="2746621"/>
          </a:xfrm>
          <a:custGeom>
            <a:avLst/>
            <a:gdLst>
              <a:gd name="connsiteX0" fmla="*/ 2616327 w 2616326"/>
              <a:gd name="connsiteY0" fmla="*/ 634841 h 2618803"/>
              <a:gd name="connsiteX1" fmla="*/ 2616327 w 2616326"/>
              <a:gd name="connsiteY1" fmla="*/ 0 h 2618803"/>
              <a:gd name="connsiteX2" fmla="*/ 0 w 2616326"/>
              <a:gd name="connsiteY2" fmla="*/ 0 h 2618803"/>
              <a:gd name="connsiteX3" fmla="*/ 0 w 2616326"/>
              <a:gd name="connsiteY3" fmla="*/ 2618804 h 2618803"/>
              <a:gd name="connsiteX4" fmla="*/ 634270 w 2616326"/>
              <a:gd name="connsiteY4" fmla="*/ 2618804 h 2618803"/>
              <a:gd name="connsiteX5" fmla="*/ 2616327 w 2616326"/>
              <a:gd name="connsiteY5" fmla="*/ 634841 h 2618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16326" h="2618803">
                <a:moveTo>
                  <a:pt x="2616327" y="634841"/>
                </a:moveTo>
                <a:lnTo>
                  <a:pt x="2616327" y="0"/>
                </a:lnTo>
                <a:lnTo>
                  <a:pt x="0" y="0"/>
                </a:lnTo>
                <a:lnTo>
                  <a:pt x="0" y="2618804"/>
                </a:lnTo>
                <a:lnTo>
                  <a:pt x="634270" y="2618804"/>
                </a:lnTo>
                <a:cubicBezTo>
                  <a:pt x="634270" y="1523143"/>
                  <a:pt x="1521619" y="634841"/>
                  <a:pt x="2616327" y="634841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13800AA-DF5D-4DB7-84AF-3B8596E200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069" y="3457181"/>
            <a:ext cx="3804662" cy="25301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AD949E97-66D7-467B-BDD7-5166EF523B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97096" y="685797"/>
            <a:ext cx="89154" cy="15504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Graphic 14">
            <a:extLst>
              <a:ext uri="{FF2B5EF4-FFF2-40B4-BE49-F238E27FC236}">
                <a16:creationId xmlns:a16="http://schemas.microsoft.com/office/drawing/2014/main" id="{29C6353F-64ED-4D08-9A61-1E27D87466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3436499"/>
            <a:ext cx="2057400" cy="2746621"/>
          </a:xfrm>
          <a:custGeom>
            <a:avLst/>
            <a:gdLst>
              <a:gd name="connsiteX0" fmla="*/ 2616327 w 2616326"/>
              <a:gd name="connsiteY0" fmla="*/ 634841 h 2618803"/>
              <a:gd name="connsiteX1" fmla="*/ 2616327 w 2616326"/>
              <a:gd name="connsiteY1" fmla="*/ 0 h 2618803"/>
              <a:gd name="connsiteX2" fmla="*/ 0 w 2616326"/>
              <a:gd name="connsiteY2" fmla="*/ 0 h 2618803"/>
              <a:gd name="connsiteX3" fmla="*/ 0 w 2616326"/>
              <a:gd name="connsiteY3" fmla="*/ 2618804 h 2618803"/>
              <a:gd name="connsiteX4" fmla="*/ 634270 w 2616326"/>
              <a:gd name="connsiteY4" fmla="*/ 2618804 h 2618803"/>
              <a:gd name="connsiteX5" fmla="*/ 2616327 w 2616326"/>
              <a:gd name="connsiteY5" fmla="*/ 634841 h 2618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16326" h="2618803">
                <a:moveTo>
                  <a:pt x="2616327" y="634841"/>
                </a:moveTo>
                <a:lnTo>
                  <a:pt x="2616327" y="0"/>
                </a:lnTo>
                <a:lnTo>
                  <a:pt x="0" y="0"/>
                </a:lnTo>
                <a:lnTo>
                  <a:pt x="0" y="2618804"/>
                </a:lnTo>
                <a:lnTo>
                  <a:pt x="634270" y="2618804"/>
                </a:lnTo>
                <a:cubicBezTo>
                  <a:pt x="634270" y="1523143"/>
                  <a:pt x="1521619" y="634841"/>
                  <a:pt x="2616327" y="634841"/>
                </a:cubicBezTo>
                <a:close/>
              </a:path>
            </a:pathLst>
          </a:custGeom>
          <a:solidFill>
            <a:schemeClr val="accent2">
              <a:alpha val="5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3" name="Rectangle 20">
            <a:extLst>
              <a:ext uri="{FF2B5EF4-FFF2-40B4-BE49-F238E27FC236}">
                <a16:creationId xmlns:a16="http://schemas.microsoft.com/office/drawing/2014/main" id="{F611A8EB-A9A5-412E-B620-0BFA41C6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54846" y="6172201"/>
            <a:ext cx="89154" cy="685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07951E4-79D3-4D11-8C0F-988CC29C934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0229353"/>
              </p:ext>
            </p:extLst>
          </p:nvPr>
        </p:nvGraphicFramePr>
        <p:xfrm>
          <a:off x="4430268" y="2575345"/>
          <a:ext cx="4332732" cy="34988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70974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000">
        <p14:flash/>
      </p:transition>
    </mc:Choice>
    <mc:Fallback xmlns="">
      <p:transition advTm="2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6544" y="450221"/>
            <a:ext cx="2521609" cy="3911523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025" y="762000"/>
            <a:ext cx="2078754" cy="3230578"/>
          </a:xfrm>
        </p:spPr>
        <p:txBody>
          <a:bodyPr>
            <a:normAutofit/>
          </a:bodyPr>
          <a:lstStyle/>
          <a:p>
            <a:r>
              <a:rPr lang="en-US" sz="1800" dirty="0">
                <a:solidFill>
                  <a:srgbClr val="FFFFFF"/>
                </a:solidFill>
                <a:latin typeface="Jokerman" panose="04090605060D06020702" pitchFamily="82" charset="0"/>
              </a:rPr>
              <a:t>CHILD DEVELOPMENT</a:t>
            </a:r>
            <a:br>
              <a:rPr lang="en-US" sz="1800" dirty="0">
                <a:solidFill>
                  <a:srgbClr val="FFFFFF"/>
                </a:solidFill>
                <a:latin typeface="Jokerman" panose="04090605060D06020702" pitchFamily="82" charset="0"/>
              </a:rPr>
            </a:br>
            <a:r>
              <a:rPr lang="en-US" sz="1800" dirty="0">
                <a:solidFill>
                  <a:srgbClr val="FFFFFF"/>
                </a:solidFill>
                <a:latin typeface="Jokerman" panose="04090605060D06020702" pitchFamily="82" charset="0"/>
              </a:rPr>
              <a:t>PROCESS</a:t>
            </a:r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90088" y="445459"/>
            <a:ext cx="3267575" cy="5957175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6701" y="-228600"/>
            <a:ext cx="2814347" cy="7391400"/>
          </a:xfrm>
        </p:spPr>
        <p:txBody>
          <a:bodyPr anchor="ctr">
            <a:normAutofit fontScale="32500" lnSpcReduction="20000"/>
          </a:bodyPr>
          <a:lstStyle/>
          <a:p>
            <a:pPr marL="0" indent="0">
              <a:buNone/>
            </a:pPr>
            <a:endParaRPr lang="en-US" sz="4200" u="sng" dirty="0"/>
          </a:p>
          <a:p>
            <a:pPr marL="0" indent="0">
              <a:buNone/>
            </a:pPr>
            <a:endParaRPr lang="en-US" sz="6400" u="sng" dirty="0"/>
          </a:p>
          <a:p>
            <a:pPr marL="0" indent="0">
              <a:buNone/>
            </a:pPr>
            <a:r>
              <a:rPr lang="en-US" sz="7400" u="sng" dirty="0"/>
              <a:t>Communication</a:t>
            </a:r>
            <a:r>
              <a:rPr lang="en-US" sz="7400" dirty="0"/>
              <a:t>:</a:t>
            </a:r>
          </a:p>
          <a:p>
            <a:pPr marL="0" indent="0">
              <a:buNone/>
            </a:pPr>
            <a:endParaRPr lang="en-US" sz="7400" dirty="0"/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endParaRPr lang="en-US" sz="2300" dirty="0"/>
          </a:p>
          <a:p>
            <a:pPr marL="0" indent="0">
              <a:buNone/>
            </a:pPr>
            <a:endParaRPr lang="en-US" sz="4300" dirty="0"/>
          </a:p>
          <a:p>
            <a:pPr marL="0" indent="0">
              <a:buNone/>
            </a:pPr>
            <a:r>
              <a:rPr lang="en-US" sz="4300" dirty="0"/>
              <a:t>Young infants </a:t>
            </a:r>
            <a:r>
              <a:rPr lang="en-US" sz="4300" i="1" dirty="0"/>
              <a:t>vocalize</a:t>
            </a:r>
            <a:r>
              <a:rPr lang="en-US" sz="4300" dirty="0"/>
              <a:t> by cooing and babbling</a:t>
            </a:r>
          </a:p>
          <a:p>
            <a:pPr marL="0" indent="0">
              <a:buNone/>
            </a:pPr>
            <a:endParaRPr lang="en-US" sz="4300" dirty="0"/>
          </a:p>
          <a:p>
            <a:pPr marL="0" indent="0">
              <a:buNone/>
            </a:pPr>
            <a:endParaRPr lang="en-US" sz="2300" dirty="0"/>
          </a:p>
          <a:p>
            <a:pPr marL="0" indent="0">
              <a:buNone/>
            </a:pPr>
            <a:endParaRPr lang="en-US" sz="2300" dirty="0"/>
          </a:p>
          <a:p>
            <a:pPr marL="0" indent="0">
              <a:buNone/>
            </a:pPr>
            <a:endParaRPr lang="en-US" sz="2300" dirty="0"/>
          </a:p>
          <a:p>
            <a:pPr marL="0" indent="0">
              <a:buNone/>
            </a:pPr>
            <a:endParaRPr lang="en-US" sz="2300" dirty="0"/>
          </a:p>
          <a:p>
            <a:pPr marL="0" indent="0">
              <a:buNone/>
            </a:pPr>
            <a:endParaRPr lang="en-US" sz="2300" dirty="0"/>
          </a:p>
          <a:p>
            <a:pPr marL="0" indent="0">
              <a:buNone/>
            </a:pPr>
            <a:endParaRPr lang="en-US" sz="2300" dirty="0"/>
          </a:p>
          <a:p>
            <a:pPr marL="0" indent="0">
              <a:buNone/>
            </a:pPr>
            <a:endParaRPr lang="en-US" sz="2300" dirty="0"/>
          </a:p>
          <a:p>
            <a:pPr marL="0" indent="0">
              <a:buNone/>
            </a:pPr>
            <a:endParaRPr lang="en-US" sz="2300" dirty="0"/>
          </a:p>
          <a:p>
            <a:pPr marL="0" indent="0">
              <a:buNone/>
            </a:pPr>
            <a:endParaRPr lang="en-US" sz="2300" dirty="0"/>
          </a:p>
          <a:p>
            <a:pPr marL="0" indent="0">
              <a:buNone/>
            </a:pPr>
            <a:endParaRPr lang="en-US" sz="2300" dirty="0"/>
          </a:p>
          <a:p>
            <a:pPr marL="0" indent="0">
              <a:buNone/>
            </a:pPr>
            <a:endParaRPr lang="en-US" sz="2300" dirty="0"/>
          </a:p>
          <a:p>
            <a:pPr marL="0" indent="0">
              <a:buNone/>
            </a:pPr>
            <a:r>
              <a:rPr lang="en-US" sz="4300" dirty="0"/>
              <a:t>Older infants use  </a:t>
            </a:r>
            <a:r>
              <a:rPr lang="en-US" sz="4300" i="1" dirty="0"/>
              <a:t>gestures </a:t>
            </a:r>
            <a:r>
              <a:rPr lang="en-US" sz="4300" dirty="0"/>
              <a:t>like “hi”, “bye”, “pick me up”,  point and sign</a:t>
            </a:r>
          </a:p>
          <a:p>
            <a:pPr marL="0" indent="0">
              <a:buNone/>
            </a:pPr>
            <a:endParaRPr lang="en-US" sz="4300" dirty="0"/>
          </a:p>
          <a:p>
            <a:pPr marL="0" indent="0">
              <a:buNone/>
            </a:pPr>
            <a:endParaRPr lang="en-US" sz="2300" dirty="0"/>
          </a:p>
          <a:p>
            <a:pPr marL="0" indent="0">
              <a:buNone/>
            </a:pPr>
            <a:endParaRPr lang="en-US" sz="2300" dirty="0"/>
          </a:p>
          <a:p>
            <a:pPr marL="0" indent="0">
              <a:buNone/>
            </a:pPr>
            <a:endParaRPr lang="en-US" sz="2300" dirty="0"/>
          </a:p>
          <a:p>
            <a:pPr marL="0" indent="0">
              <a:buNone/>
            </a:pPr>
            <a:endParaRPr lang="en-US" sz="2300" dirty="0"/>
          </a:p>
          <a:p>
            <a:pPr marL="0" indent="0">
              <a:buNone/>
            </a:pPr>
            <a:endParaRPr lang="en-US" sz="2300" dirty="0"/>
          </a:p>
          <a:p>
            <a:pPr marL="0" indent="0">
              <a:buNone/>
            </a:pPr>
            <a:endParaRPr lang="en-US" sz="2300" dirty="0"/>
          </a:p>
          <a:p>
            <a:pPr marL="0" indent="0">
              <a:buNone/>
            </a:pPr>
            <a:endParaRPr lang="en-US" sz="2300" dirty="0"/>
          </a:p>
          <a:p>
            <a:pPr marL="0" indent="0">
              <a:buNone/>
            </a:pPr>
            <a:endParaRPr lang="en-US" sz="2300" dirty="0"/>
          </a:p>
          <a:p>
            <a:pPr marL="0" indent="0">
              <a:buNone/>
            </a:pPr>
            <a:endParaRPr lang="en-US" sz="2300" dirty="0"/>
          </a:p>
          <a:p>
            <a:pPr marL="0" indent="0">
              <a:buNone/>
            </a:pPr>
            <a:endParaRPr lang="en-US" sz="2300" dirty="0"/>
          </a:p>
          <a:p>
            <a:pPr marL="0" indent="0">
              <a:buNone/>
            </a:pPr>
            <a:endParaRPr lang="en-US" sz="2300" dirty="0"/>
          </a:p>
          <a:p>
            <a:pPr marL="0" indent="0">
              <a:buNone/>
            </a:pPr>
            <a:r>
              <a:rPr lang="en-US" sz="4300" dirty="0"/>
              <a:t>Young toddlers </a:t>
            </a:r>
            <a:r>
              <a:rPr lang="en-US" sz="4300" i="1" dirty="0"/>
              <a:t>verbalize</a:t>
            </a:r>
            <a:r>
              <a:rPr lang="en-US" sz="4300" dirty="0"/>
              <a:t> and begin to </a:t>
            </a:r>
            <a:r>
              <a:rPr lang="en-US" sz="4300" i="1" u="sng" dirty="0"/>
              <a:t>understand</a:t>
            </a:r>
            <a:r>
              <a:rPr lang="en-US" sz="4300" dirty="0"/>
              <a:t> simple directions and </a:t>
            </a:r>
            <a:r>
              <a:rPr lang="en-US" sz="4300" i="1" u="sng" dirty="0"/>
              <a:t>say</a:t>
            </a:r>
            <a:r>
              <a:rPr lang="en-US" sz="4300" dirty="0"/>
              <a:t> a few  words like “mama” and “dada”</a:t>
            </a:r>
          </a:p>
          <a:p>
            <a:pPr marL="0" indent="0">
              <a:buNone/>
            </a:pPr>
            <a:endParaRPr lang="en-US" sz="43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3700" dirty="0">
                <a:highlight>
                  <a:srgbClr val="FF0000"/>
                </a:highlight>
              </a:rPr>
              <a:t>(Where does your child fit in?)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r>
              <a:rPr lang="en-US" sz="1800" dirty="0"/>
              <a:t>          </a:t>
            </a:r>
            <a:r>
              <a:rPr lang="en-US" sz="1700" dirty="0"/>
              <a:t>       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97A9F3-23E4-4B8E-BD38-8C08AA69FF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0575" y="448056"/>
            <a:ext cx="2402367" cy="1883664"/>
          </a:xfrm>
          <a:prstGeom prst="rect">
            <a:avLst/>
          </a:prstGeom>
          <a:solidFill>
            <a:srgbClr val="D39E67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863748-C9D8-4408-B401-67702E10DA91}"/>
              </a:ext>
            </a:extLst>
          </p:cNvPr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75000"/>
                    </a14:imgEffect>
                    <a14:imgEffect>
                      <a14:brightnessContrast bright="5000" contrast="-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46235" y="2708534"/>
            <a:ext cx="2119122" cy="1410178"/>
          </a:xfrm>
          <a:prstGeom prst="rect">
            <a:avLst/>
          </a:prstGeom>
          <a:noFill/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D39A73BA-713C-4649-8A2F-834D01751E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0575" y="2478024"/>
            <a:ext cx="2402367" cy="1883664"/>
          </a:xfrm>
          <a:prstGeom prst="rect">
            <a:avLst/>
          </a:prstGeom>
          <a:solidFill>
            <a:srgbClr val="D39E67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064862-F0D3-425E-AB7A-9D890F44D3F5}"/>
              </a:ext>
            </a:extLst>
          </p:cNvPr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80000"/>
                    </a14:imgEffect>
                    <a14:imgEffect>
                      <a14:brightnessContrast bright="5000" contrast="-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95357" y="609600"/>
            <a:ext cx="2119122" cy="1410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D63F128-A717-47EC-A567-0ACD2DBC60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0575" y="4517136"/>
            <a:ext cx="2402367" cy="1883664"/>
          </a:xfrm>
          <a:prstGeom prst="rect">
            <a:avLst/>
          </a:prstGeom>
          <a:solidFill>
            <a:srgbClr val="D39E67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5CC4153-3F0D-4F4C-8F12-E8FC3FA40A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6543" y="4517136"/>
            <a:ext cx="2521610" cy="1890452"/>
          </a:xfrm>
          <a:prstGeom prst="rect">
            <a:avLst/>
          </a:prstGeom>
          <a:solidFill>
            <a:srgbClr val="5F564D">
              <a:alpha val="95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AFD21E1-B94D-4E53-8428-D6BB2E2968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95357" y="4800600"/>
            <a:ext cx="210693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3911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389575E1-3389-451A-A5F7-27854C25C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4293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53CCC5C-D88E-40FB-B30B-23DCDBD0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"/>
            <a:ext cx="3125451" cy="68580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1B147F-8C2F-4462-A91B-A730B53C9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591344"/>
            <a:ext cx="3125450" cy="5585619"/>
          </a:xfrm>
        </p:spPr>
        <p:txBody>
          <a:bodyPr>
            <a:normAutofit/>
          </a:bodyPr>
          <a:lstStyle/>
          <a:p>
            <a:br>
              <a:rPr lang="en-US" dirty="0">
                <a:solidFill>
                  <a:srgbClr val="FFFFFF"/>
                </a:solidFill>
                <a:latin typeface="Jokerman" panose="04090605060D06020702" pitchFamily="82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TREEHOUSE</a:t>
            </a:r>
            <a:br>
              <a:rPr lang="en-US" sz="3600" dirty="0">
                <a:solidFill>
                  <a:srgbClr val="FFFFFF"/>
                </a:solidFill>
                <a:latin typeface="Jokerman" panose="04090605060D06020702" pitchFamily="82" charset="0"/>
              </a:rPr>
            </a:br>
            <a:endParaRPr lang="en-US" sz="3600" dirty="0">
              <a:solidFill>
                <a:srgbClr val="FFFFFF"/>
              </a:solidFill>
            </a:endParaRPr>
          </a:p>
        </p:txBody>
      </p:sp>
      <p:sp>
        <p:nvSpPr>
          <p:cNvPr id="25" name="Arc 24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8F52E9-7D37-45FD-AC3E-FC75471DF2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5481" y="591344"/>
            <a:ext cx="5179868" cy="558561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What are some good ways that you can talk and communicate with your child?</a:t>
            </a:r>
          </a:p>
        </p:txBody>
      </p:sp>
    </p:spTree>
    <p:extLst>
      <p:ext uri="{BB962C8B-B14F-4D97-AF65-F5344CB8AC3E}">
        <p14:creationId xmlns:p14="http://schemas.microsoft.com/office/powerpoint/2010/main" val="3616232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000">
        <p14:flash/>
      </p:transition>
    </mc:Choice>
    <mc:Fallback xmlns="">
      <p:transition advTm="2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A3EFF7B1-6CB7-47D1-AD37-B870CA2B21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FA2962B-21B6-4689-A95D-A8FF6ADE4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" y="0"/>
            <a:ext cx="9141714" cy="6858000"/>
          </a:xfrm>
          <a:prstGeom prst="rect">
            <a:avLst/>
          </a:prstGeom>
          <a:solidFill>
            <a:schemeClr val="bg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745280D-ED36-41FE-8EB1-CE597C99CF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49911" y="828635"/>
            <a:ext cx="304800" cy="322326"/>
            <a:chOff x="215328" y="-46937"/>
            <a:chExt cx="304800" cy="2773841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D26CEB3-5AE4-4088-AD63-396DB50F28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4AA9279A-AD34-474C-834E-6BF658144A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B3589559-7D9A-4ECD-90BB-A5565E2DAE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701B1A71-DCEA-4EB2-8133-98A2CD6F09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0E95A5C-1E97-41C3-9DEC-245FF6DEB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075420"/>
            <a:ext cx="9036544" cy="4093306"/>
            <a:chOff x="1" y="2075420"/>
            <a:chExt cx="12048729" cy="4093306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8D3C3374-C720-4FCD-B6CD-AEF1D1A619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7639E2EF-4D23-4EA3-B29E-D6362FF722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730820A4-6CEA-4BF7-8DE4-F5B2D2EB23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F320E002-8AED-4D4F-A104-0585FFFB9A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6A0BF3F3-3A09-42CE-9483-114BD01DD9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B233BD5C-DFC7-4EB7-B348-7C9B5B8D0A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A00D2CE1-35C1-46E6-BD59-CEE668BD90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7479052" y="1131512"/>
            <a:ext cx="2796461" cy="533439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A58DCE86-9AE1-46D1-96D6-04B8B3EDF6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444654" y="317578"/>
            <a:ext cx="411480" cy="549007"/>
            <a:chOff x="7029447" y="3514725"/>
            <a:chExt cx="1285875" cy="549007"/>
          </a:xfrm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89B74739-D423-4F25-A976-0A6CD86D17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6018E700-FF08-42AA-9237-24E7A74AD3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46B3488A-8A55-403E-B9C9-75AFA0CF53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15089B9D-BA8D-4A64-B95F-33940D9D68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Rectangle 43">
            <a:extLst>
              <a:ext uri="{FF2B5EF4-FFF2-40B4-BE49-F238E27FC236}">
                <a16:creationId xmlns:a16="http://schemas.microsoft.com/office/drawing/2014/main" id="{E18403B7-F2C7-4C07-8522-21C319109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6140785"/>
            <a:ext cx="4571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23B58CC6-A99E-43AF-A467-256F19287F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645785" y="5940560"/>
            <a:ext cx="1285875" cy="549007"/>
            <a:chOff x="7029447" y="3514725"/>
            <a:chExt cx="1285875" cy="549007"/>
          </a:xfrm>
        </p:grpSpPr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8FE97852-3A18-4317-B17E-8C45174F96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F9D0BC6E-6D0B-4589-B1BF-372BAA3839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530B892E-E062-4B0A-B79E-E55D36EC9A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8D1A4DF9-C28A-4C0A-B273-702F0C4880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654" y="495992"/>
            <a:ext cx="3347904" cy="5638831"/>
          </a:xfrm>
          <a:noFill/>
        </p:spPr>
        <p:txBody>
          <a:bodyPr anchor="ctr">
            <a:normAutofit/>
          </a:bodyPr>
          <a:lstStyle/>
          <a:p>
            <a:pPr algn="l"/>
            <a:br>
              <a:rPr lang="en-US" sz="3900" dirty="0">
                <a:latin typeface="Jokerman" panose="04090605060D06020702" pitchFamily="82" charset="0"/>
              </a:rPr>
            </a:br>
            <a:br>
              <a:rPr lang="en-US" sz="3900" dirty="0">
                <a:latin typeface="Jokerman" panose="04090605060D06020702" pitchFamily="82" charset="0"/>
              </a:rPr>
            </a:b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TREEHOUSE</a:t>
            </a:r>
            <a:br>
              <a:rPr lang="en-US" sz="3900" dirty="0">
                <a:latin typeface="Jokerman" panose="04090605060D06020702" pitchFamily="82" charset="0"/>
              </a:rPr>
            </a:br>
            <a:endParaRPr lang="en-US" sz="3900" dirty="0"/>
          </a:p>
        </p:txBody>
      </p:sp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id="{E58A620A-5DDC-489D-AA4E-43C0FBED870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1732085"/>
              </p:ext>
            </p:extLst>
          </p:nvPr>
        </p:nvGraphicFramePr>
        <p:xfrm>
          <a:off x="3686960" y="866585"/>
          <a:ext cx="4690291" cy="50561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0744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000">
        <p14:flash/>
      </p:transition>
    </mc:Choice>
    <mc:Fallback xmlns="">
      <p:transition advTm="20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92FEB64-6EEA-4759-B4A4-BD2C1E66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0544" y="847600"/>
            <a:ext cx="3464954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958" y="1233241"/>
            <a:ext cx="2430380" cy="4064628"/>
          </a:xfrm>
        </p:spPr>
        <p:txBody>
          <a:bodyPr>
            <a:normAutofit/>
          </a:bodyPr>
          <a:lstStyle/>
          <a:p>
            <a:br>
              <a:rPr lang="en-US" dirty="0">
                <a:solidFill>
                  <a:srgbClr val="FFFFFF"/>
                </a:solidFill>
                <a:latin typeface="Jokerman" panose="04090605060D06020702" pitchFamily="82" charset="0"/>
              </a:rPr>
            </a:br>
            <a:br>
              <a:rPr lang="en-US" dirty="0">
                <a:solidFill>
                  <a:srgbClr val="FFFFFF"/>
                </a:solidFill>
                <a:latin typeface="Jokerman" panose="04090605060D06020702" pitchFamily="82" charset="0"/>
              </a:rPr>
            </a:b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TREEHOUSE</a:t>
            </a:r>
            <a:br>
              <a:rPr lang="en-US" dirty="0">
                <a:solidFill>
                  <a:srgbClr val="FFFFFF"/>
                </a:solidFill>
                <a:latin typeface="Jokerman" panose="04090605060D06020702" pitchFamily="82" charset="0"/>
              </a:rPr>
            </a:b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847E93-7DC1-4D4B-8829-B19AA713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7896" y="0"/>
            <a:ext cx="866357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566D6E1-03A1-4D73-A4E0-35D74D568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971133" y="-1"/>
            <a:ext cx="130305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F835A99-04AC-494A-A572-AFE8413CC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36831"/>
            <a:ext cx="119805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820880"/>
            <a:ext cx="3943349" cy="4889350"/>
          </a:xfrm>
        </p:spPr>
        <p:txBody>
          <a:bodyPr anchor="t">
            <a:normAutofit fontScale="92500" lnSpcReduction="20000"/>
          </a:bodyPr>
          <a:lstStyle/>
          <a:p>
            <a:pPr marL="0" indent="0">
              <a:buNone/>
            </a:pPr>
            <a:r>
              <a:rPr lang="en-US" sz="4800" dirty="0"/>
              <a:t>TALK</a:t>
            </a:r>
          </a:p>
          <a:p>
            <a:pPr marL="0" indent="0">
              <a:buNone/>
            </a:pPr>
            <a:r>
              <a:rPr lang="en-US" sz="3300" dirty="0"/>
              <a:t>(All Children)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Comment like a </a:t>
            </a:r>
            <a:r>
              <a:rPr lang="en-US" i="1" u="sng" dirty="0"/>
              <a:t>sports announcer</a:t>
            </a:r>
            <a:r>
              <a:rPr lang="en-US" dirty="0"/>
              <a:t>: “this truck is red and now you are moving it back and forth” starting with infants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>
                <a:highlight>
                  <a:srgbClr val="FF0000"/>
                </a:highlight>
              </a:rPr>
              <a:t>Try it out </a:t>
            </a:r>
            <a:r>
              <a:rPr lang="en-US" sz="1800" i="1" dirty="0">
                <a:highlight>
                  <a:srgbClr val="FF0000"/>
                </a:highlight>
              </a:rPr>
              <a:t>now </a:t>
            </a:r>
            <a:r>
              <a:rPr lang="en-US" sz="1800" dirty="0">
                <a:highlight>
                  <a:srgbClr val="FF0000"/>
                </a:highlight>
              </a:rPr>
              <a:t> </a:t>
            </a:r>
          </a:p>
          <a:p>
            <a:pPr marL="0" indent="0">
              <a:buNone/>
            </a:pPr>
            <a:r>
              <a:rPr lang="en-US" sz="1800" dirty="0">
                <a:highlight>
                  <a:srgbClr val="FF0000"/>
                </a:highlight>
              </a:rPr>
              <a:t>Your thoughts?  How did it feel?</a:t>
            </a:r>
          </a:p>
          <a:p>
            <a:pPr marL="0" indent="0">
              <a:buNone/>
            </a:pPr>
            <a:r>
              <a:rPr lang="en-US" sz="1800" dirty="0">
                <a:highlight>
                  <a:srgbClr val="FF0000"/>
                </a:highlight>
              </a:rPr>
              <a:t>What is next?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B786209-1B0B-4CA9-9BDD-F7327066A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161135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D2964BB-484D-45AE-AD66-D407D062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553792" y="5717905"/>
            <a:ext cx="1328706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691AC69-A76E-4DAB-B565-468B6B87A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099729" y="6258755"/>
            <a:ext cx="1174455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588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000">
        <p14:flash/>
      </p:transition>
    </mc:Choice>
    <mc:Fallback xmlns="">
      <p:transition advTm="200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2322" y="839286"/>
            <a:ext cx="5605629" cy="994172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br>
              <a:rPr lang="en-US" sz="1400" dirty="0">
                <a:latin typeface="Jokerman" panose="04090605060D06020702" pitchFamily="82" charset="0"/>
              </a:rPr>
            </a:br>
            <a:br>
              <a:rPr lang="en-US" sz="3100" dirty="0">
                <a:latin typeface="Jokerman" panose="04090605060D06020702" pitchFamily="82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TREEHOUSE</a:t>
            </a:r>
            <a:endParaRPr lang="en-US" sz="1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2321" y="2147568"/>
            <a:ext cx="5508485" cy="3351532"/>
          </a:xfrm>
        </p:spPr>
        <p:txBody>
          <a:bodyPr anchor="ctr">
            <a:normAutofit lnSpcReduction="10000"/>
          </a:bodyPr>
          <a:lstStyle/>
          <a:p>
            <a:pPr marL="0" indent="0">
              <a:buNone/>
            </a:pPr>
            <a:r>
              <a:rPr lang="en-US" sz="3600" dirty="0"/>
              <a:t>TALK</a:t>
            </a:r>
            <a:endParaRPr lang="en-US" sz="1800" dirty="0">
              <a:latin typeface="Andy" panose="03080602030302030203" pitchFamily="66" charset="0"/>
            </a:endParaRPr>
          </a:p>
          <a:p>
            <a:pPr marL="0" indent="0">
              <a:buNone/>
            </a:pPr>
            <a:r>
              <a:rPr lang="en-US" sz="2400" dirty="0"/>
              <a:t>Speak in “</a:t>
            </a:r>
            <a:r>
              <a:rPr lang="en-US" sz="2400" dirty="0" err="1"/>
              <a:t>parentese</a:t>
            </a:r>
            <a:r>
              <a:rPr lang="en-US" sz="2400" dirty="0"/>
              <a:t>” (high pitch sounds to engage </a:t>
            </a:r>
            <a:r>
              <a:rPr lang="en-US" sz="2400" i="1" u="sng" dirty="0"/>
              <a:t>young infants </a:t>
            </a:r>
            <a:r>
              <a:rPr lang="en-US" sz="2400" dirty="0"/>
              <a:t>using vowel (ooh and ah) and consonant sounds (baba, gaga)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1800" dirty="0">
                <a:highlight>
                  <a:srgbClr val="FF0000"/>
                </a:highlight>
              </a:rPr>
              <a:t>Try it out </a:t>
            </a:r>
            <a:r>
              <a:rPr lang="en-US" sz="1800" i="1" dirty="0">
                <a:highlight>
                  <a:srgbClr val="FF0000"/>
                </a:highlight>
              </a:rPr>
              <a:t>now if age appropriate</a:t>
            </a:r>
            <a:r>
              <a:rPr lang="en-US" sz="1800" dirty="0">
                <a:highlight>
                  <a:srgbClr val="FF0000"/>
                </a:highlight>
              </a:rPr>
              <a:t> </a:t>
            </a:r>
          </a:p>
          <a:p>
            <a:pPr marL="0" indent="0">
              <a:buNone/>
            </a:pPr>
            <a:r>
              <a:rPr lang="en-US" sz="1800" dirty="0">
                <a:highlight>
                  <a:srgbClr val="FF0000"/>
                </a:highlight>
              </a:rPr>
              <a:t>Your thoughts? How did it feel?</a:t>
            </a:r>
          </a:p>
          <a:p>
            <a:pPr marL="0" indent="0">
              <a:buNone/>
            </a:pPr>
            <a:r>
              <a:rPr lang="en-US" sz="1800" dirty="0">
                <a:highlight>
                  <a:srgbClr val="FF0000"/>
                </a:highlight>
              </a:rPr>
              <a:t>What is next?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66660" y="0"/>
            <a:ext cx="1577340" cy="6858000"/>
          </a:xfrm>
          <a:prstGeom prst="rect">
            <a:avLst/>
          </a:prstGeom>
          <a:solidFill>
            <a:srgbClr val="9467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97138" y="2357641"/>
            <a:ext cx="2167815" cy="2167815"/>
          </a:xfrm>
          <a:prstGeom prst="ellipse">
            <a:avLst/>
          </a:prstGeom>
          <a:solidFill>
            <a:srgbClr val="FFFFFF"/>
          </a:solidFill>
          <a:ln w="22225">
            <a:solidFill>
              <a:srgbClr val="BF9A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65000"/>
                    </a14:imgEffect>
                    <a14:imgEffect>
                      <a14:brightnessContrast bright="5000"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1" r="-1" b="-1"/>
          <a:stretch/>
        </p:blipFill>
        <p:spPr bwMode="auto">
          <a:xfrm>
            <a:off x="6598028" y="2461923"/>
            <a:ext cx="1937263" cy="1934153"/>
          </a:xfrm>
          <a:custGeom>
            <a:avLst/>
            <a:gdLst/>
            <a:ahLst/>
            <a:cxnLst/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6058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000">
        <p14:flash/>
      </p:transition>
    </mc:Choice>
    <mc:Fallback xmlns="">
      <p:transition advTm="200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8">
            <a:extLst>
              <a:ext uri="{FF2B5EF4-FFF2-40B4-BE49-F238E27FC236}">
                <a16:creationId xmlns:a16="http://schemas.microsoft.com/office/drawing/2014/main" id="{25FCE169-4276-4005-8C82-CCC9C80C4F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4190" y="461736"/>
            <a:ext cx="5006339" cy="1866293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E63D85-59BB-47DD-ABF5-CA240CC3F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616" y="730155"/>
            <a:ext cx="4568057" cy="1422871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TREEHOUSE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solidFill>
                  <a:srgbClr val="FFFFFF"/>
                </a:solidFill>
                <a:latin typeface="Jokerman" panose="04090605060D06020702" pitchFamily="82" charset="0"/>
              </a:rPr>
            </a:br>
            <a:r>
              <a:rPr lang="en-US" dirty="0">
                <a:solidFill>
                  <a:srgbClr val="FFFFFF"/>
                </a:solidFill>
                <a:latin typeface="+mn-lt"/>
              </a:rPr>
              <a:t>TALK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59963" y="467575"/>
            <a:ext cx="1611630" cy="1877811"/>
          </a:xfrm>
          <a:prstGeom prst="rect">
            <a:avLst/>
          </a:prstGeom>
          <a:solidFill>
            <a:srgbClr val="79674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186B68C-84BC-4A6E-99D1-EE87483C1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80492" y="471340"/>
            <a:ext cx="1611630" cy="1856689"/>
          </a:xfrm>
          <a:prstGeom prst="rect">
            <a:avLst/>
          </a:prstGeom>
          <a:solidFill>
            <a:srgbClr val="DA256A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4190" y="2476301"/>
            <a:ext cx="5006339" cy="3922777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1C44C5-DA35-4F4B-99E8-C2A2419885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788" y="2717021"/>
            <a:ext cx="4525885" cy="341082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en-US" sz="1700" dirty="0"/>
          </a:p>
          <a:p>
            <a:pPr marL="0" indent="0">
              <a:buNone/>
            </a:pPr>
            <a:r>
              <a:rPr lang="en-US" dirty="0"/>
              <a:t>Use gestures like “hi”, “bye”, “pick me up”, point and sign for </a:t>
            </a:r>
            <a:r>
              <a:rPr lang="en-US" i="1" u="sng" dirty="0"/>
              <a:t>older infants</a:t>
            </a:r>
          </a:p>
          <a:p>
            <a:pPr marL="0" indent="0">
              <a:buNone/>
            </a:pPr>
            <a:endParaRPr lang="en-US" i="1" u="sng" dirty="0"/>
          </a:p>
          <a:p>
            <a:pPr marL="0" indent="0">
              <a:buNone/>
            </a:pPr>
            <a:r>
              <a:rPr lang="en-US" sz="1600" dirty="0">
                <a:highlight>
                  <a:srgbClr val="FF0000"/>
                </a:highlight>
              </a:rPr>
              <a:t>Try it out </a:t>
            </a:r>
            <a:r>
              <a:rPr lang="en-US" sz="1600" i="1" dirty="0">
                <a:highlight>
                  <a:srgbClr val="FF0000"/>
                </a:highlight>
              </a:rPr>
              <a:t>now if age appropriate</a:t>
            </a:r>
            <a:r>
              <a:rPr lang="en-US" sz="1600" dirty="0">
                <a:highlight>
                  <a:srgbClr val="FF0000"/>
                </a:highlight>
              </a:rPr>
              <a:t> </a:t>
            </a:r>
          </a:p>
          <a:p>
            <a:pPr marL="0" indent="0">
              <a:buNone/>
            </a:pPr>
            <a:r>
              <a:rPr lang="en-US" sz="1600" dirty="0">
                <a:highlight>
                  <a:srgbClr val="FF0000"/>
                </a:highlight>
              </a:rPr>
              <a:t>Your thoughts? How did it feel?</a:t>
            </a:r>
          </a:p>
          <a:p>
            <a:pPr marL="0" indent="0">
              <a:buNone/>
            </a:pPr>
            <a:r>
              <a:rPr lang="en-US" sz="1600" dirty="0">
                <a:highlight>
                  <a:srgbClr val="FF0000"/>
                </a:highlight>
              </a:rPr>
              <a:t>What is next?</a:t>
            </a:r>
          </a:p>
          <a:p>
            <a:endParaRPr lang="en-US" sz="17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1955DCA-E99D-4678-99DB-8075105C1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59963" y="2480956"/>
            <a:ext cx="3339846" cy="3922776"/>
          </a:xfrm>
          <a:prstGeom prst="rect">
            <a:avLst/>
          </a:prstGeom>
          <a:solidFill>
            <a:srgbClr val="DA256A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EEDB53-DD8E-4365-9A2F-EF44B3694ADC}"/>
              </a:ext>
            </a:extLst>
          </p:cNvPr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75000"/>
                    </a14:imgEffect>
                    <a14:imgEffect>
                      <a14:brightnessContrast bright="5000" contrast="-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38271" y="3451350"/>
            <a:ext cx="2983230" cy="19852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36707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000">
        <p14:flash/>
      </p:transition>
    </mc:Choice>
    <mc:Fallback xmlns="">
      <p:transition advTm="200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011DC-3466-4966-AEA5-ED3BD8E94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br>
              <a:rPr lang="en-US" sz="1400" dirty="0">
                <a:latin typeface="Jokerman" panose="04090605060D06020702" pitchFamily="82" charset="0"/>
              </a:rPr>
            </a:b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TREEHOUSE</a:t>
            </a:r>
            <a:br>
              <a:rPr lang="en-US" sz="4000" dirty="0">
                <a:latin typeface="Jokerman" panose="04090605060D06020702" pitchFamily="82" charset="0"/>
              </a:rPr>
            </a:br>
            <a:br>
              <a:rPr lang="en-US" sz="1400" dirty="0">
                <a:latin typeface="Jokerman" panose="04090605060D06020702" pitchFamily="82" charset="0"/>
              </a:rPr>
            </a:br>
            <a:r>
              <a:rPr lang="en-US" sz="4000" dirty="0"/>
              <a:t>TALK</a:t>
            </a:r>
            <a:br>
              <a:rPr lang="en-US" sz="1400" dirty="0"/>
            </a:br>
            <a:endParaRPr lang="en-US" sz="1400" dirty="0">
              <a:latin typeface="Jokerman" panose="04090605060D06020702" pitchFamily="82" charset="0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439CBA3-2DFA-440E-AB9B-927A54500F3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4868357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68297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000">
        <p14:flash/>
      </p:transition>
    </mc:Choice>
    <mc:Fallback xmlns="">
      <p:transition advTm="200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3072" y="470925"/>
            <a:ext cx="3285756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271" y="1012004"/>
            <a:ext cx="2857929" cy="4795408"/>
          </a:xfrm>
        </p:spPr>
        <p:txBody>
          <a:bodyPr>
            <a:normAutofit/>
          </a:bodyPr>
          <a:lstStyle/>
          <a:p>
            <a:br>
              <a:rPr lang="en-US" dirty="0">
                <a:solidFill>
                  <a:srgbClr val="FFFFFF"/>
                </a:solidFill>
                <a:latin typeface="Jokerman" panose="04090605060D06020702" pitchFamily="82" charset="0"/>
              </a:rPr>
            </a:br>
            <a:br>
              <a:rPr lang="en-US" dirty="0">
                <a:solidFill>
                  <a:srgbClr val="FFFFFF"/>
                </a:solidFill>
                <a:latin typeface="Jokerman" panose="04090605060D06020702" pitchFamily="82" charset="0"/>
              </a:rPr>
            </a:b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TREEHOUSE</a:t>
            </a:r>
            <a:br>
              <a:rPr lang="en-US" dirty="0">
                <a:solidFill>
                  <a:srgbClr val="FFFFFF"/>
                </a:solidFill>
                <a:latin typeface="Jokerman" panose="04090605060D06020702" pitchFamily="82" charset="0"/>
              </a:rPr>
            </a:br>
            <a:endParaRPr lang="en-US" dirty="0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4EB0A84-EF8E-41E6-B92E-6F297B6BB95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0731281"/>
              </p:ext>
            </p:extLst>
          </p:nvPr>
        </p:nvGraphicFramePr>
        <p:xfrm>
          <a:off x="3895725" y="470924"/>
          <a:ext cx="4885203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1511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000">
        <p14:flash/>
      </p:transition>
    </mc:Choice>
    <mc:Fallback xmlns="">
      <p:transition advTm="2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13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6544" y="450222"/>
            <a:ext cx="3136890" cy="3603164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81025" y="762000"/>
            <a:ext cx="2696979" cy="301843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grow your kids: </a:t>
            </a:r>
            <a:b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0" name="Rectangle 15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08127" y="450221"/>
            <a:ext cx="3674942" cy="5948858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944694" y="909143"/>
            <a:ext cx="3005685" cy="5029586"/>
          </a:xfr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sz="4400" dirty="0">
                <a:solidFill>
                  <a:schemeClr val="tx1"/>
                </a:solidFill>
              </a:rPr>
              <a:t>TREEHOUSE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tx1"/>
                </a:solidFill>
              </a:rPr>
              <a:t>(TELEHEALTH)</a:t>
            </a:r>
          </a:p>
          <a:p>
            <a:pPr>
              <a:lnSpc>
                <a:spcPct val="90000"/>
              </a:lnSpc>
            </a:pPr>
            <a:endParaRPr lang="en-US" sz="2200" i="1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200" i="1" dirty="0">
                <a:solidFill>
                  <a:schemeClr val="tx1"/>
                </a:solidFill>
              </a:rPr>
              <a:t>Climb On Up and Go</a:t>
            </a:r>
          </a:p>
          <a:p>
            <a:pPr>
              <a:lnSpc>
                <a:spcPct val="90000"/>
              </a:lnSpc>
            </a:pPr>
            <a:r>
              <a:rPr lang="en-US" sz="2200" i="1" dirty="0">
                <a:solidFill>
                  <a:schemeClr val="tx1"/>
                </a:solidFill>
              </a:rPr>
              <a:t>Beyond Your Beyond!!!</a:t>
            </a:r>
          </a:p>
          <a:p>
            <a:pPr>
              <a:lnSpc>
                <a:spcPct val="90000"/>
              </a:lnSpc>
            </a:pPr>
            <a:endParaRPr lang="en-US" sz="21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chemeClr val="tx1"/>
                </a:solidFill>
              </a:rPr>
              <a:t>Maryland Chapter American Academy of Pediatrics</a:t>
            </a:r>
          </a:p>
          <a:p>
            <a:pPr>
              <a:lnSpc>
                <a:spcPct val="90000"/>
              </a:lnSpc>
            </a:pPr>
            <a:endParaRPr lang="en-US" sz="21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1800" dirty="0">
                <a:solidFill>
                  <a:schemeClr val="tx1"/>
                </a:solidFill>
              </a:rPr>
              <a:t>Ken Tellerman M.D.</a:t>
            </a:r>
          </a:p>
          <a:p>
            <a:pPr>
              <a:lnSpc>
                <a:spcPct val="90000"/>
              </a:lnSpc>
            </a:pPr>
            <a:r>
              <a:rPr lang="en-US" sz="1800" dirty="0">
                <a:cs typeface="Arial" panose="020B0604020202020204" pitchFamily="34" charset="0"/>
              </a:rPr>
              <a:t>Anna Maria Wilms-</a:t>
            </a:r>
            <a:r>
              <a:rPr lang="en-US" sz="1800" dirty="0" err="1">
                <a:cs typeface="Arial" panose="020B0604020202020204" pitchFamily="34" charset="0"/>
              </a:rPr>
              <a:t>Floet</a:t>
            </a:r>
            <a:r>
              <a:rPr lang="en-US" sz="1800" dirty="0">
                <a:cs typeface="Arial" panose="020B0604020202020204" pitchFamily="34" charset="0"/>
              </a:rPr>
              <a:t> M.D.</a:t>
            </a:r>
          </a:p>
          <a:p>
            <a:pPr>
              <a:lnSpc>
                <a:spcPct val="90000"/>
              </a:lnSpc>
            </a:pPr>
            <a:endParaRPr lang="en-US" sz="18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1800" dirty="0">
                <a:solidFill>
                  <a:schemeClr val="tx1"/>
                </a:solidFill>
              </a:rPr>
              <a:t>Emotional Health Committee</a:t>
            </a:r>
          </a:p>
          <a:p>
            <a:pPr>
              <a:lnSpc>
                <a:spcPct val="90000"/>
              </a:lnSpc>
            </a:pPr>
            <a:endParaRPr lang="en-US" sz="18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1800" dirty="0">
                <a:solidFill>
                  <a:schemeClr val="tx1"/>
                </a:solidFill>
              </a:rPr>
              <a:t>            QR code to access TREE      website: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06899" y="450221"/>
            <a:ext cx="1401025" cy="3603165"/>
          </a:xfrm>
          <a:prstGeom prst="rect">
            <a:avLst/>
          </a:prstGeom>
          <a:solidFill>
            <a:schemeClr val="accent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03F36D-F386-4AC1-ABFF-91ABE2676C8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5347" y="4214253"/>
            <a:ext cx="2173848" cy="2173848"/>
          </a:xfrm>
          <a:prstGeom prst="rect">
            <a:avLst/>
          </a:prstGeom>
          <a:noFill/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E186B68C-84BC-4A6E-99D1-EE87483C1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05309" y="4214253"/>
            <a:ext cx="1401025" cy="2173848"/>
          </a:xfrm>
          <a:prstGeom prst="rect">
            <a:avLst/>
          </a:prstGeom>
          <a:solidFill>
            <a:srgbClr val="A5A5A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77A53B9-D1C0-4566-B968-B59AB951D58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7526701" y="4953000"/>
            <a:ext cx="1158240" cy="1112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058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000">
        <p14:flash/>
      </p:transition>
    </mc:Choice>
    <mc:Fallback xmlns="">
      <p:transition advTm="2000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25454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1B147F-8C2F-4462-A91B-A730B53C9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1153572"/>
            <a:ext cx="2839225" cy="4461163"/>
          </a:xfrm>
        </p:spPr>
        <p:txBody>
          <a:bodyPr>
            <a:normAutofit/>
          </a:bodyPr>
          <a:lstStyle/>
          <a:p>
            <a:br>
              <a:rPr lang="en-US" sz="3200" dirty="0">
                <a:solidFill>
                  <a:srgbClr val="FFFFFF"/>
                </a:solidFill>
                <a:latin typeface="Jokerman" panose="04090605060D06020702" pitchFamily="82" charset="0"/>
              </a:rPr>
            </a:b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TREEHOUSE</a:t>
            </a:r>
            <a:br>
              <a:rPr lang="en-US" sz="3200" dirty="0">
                <a:solidFill>
                  <a:srgbClr val="FFFFFF"/>
                </a:solidFill>
                <a:latin typeface="Jokerman" panose="04090605060D06020702" pitchFamily="82" charset="0"/>
              </a:rPr>
            </a:b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8F52E9-7D37-45FD-AC3E-FC75471DF2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5481" y="591344"/>
            <a:ext cx="5179868" cy="558561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What are some good ways to read with your child?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555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000">
        <p14:flash/>
      </p:transition>
    </mc:Choice>
    <mc:Fallback xmlns="">
      <p:transition advTm="2000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8">
            <a:extLst>
              <a:ext uri="{FF2B5EF4-FFF2-40B4-BE49-F238E27FC236}">
                <a16:creationId xmlns:a16="http://schemas.microsoft.com/office/drawing/2014/main" id="{91F32EBA-ED97-466E-8CFA-8382584155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899" y="851517"/>
            <a:ext cx="3848096" cy="1461778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br>
              <a:rPr lang="en-US" sz="2200" dirty="0">
                <a:latin typeface="Jokerman" panose="04090605060D06020702" pitchFamily="82" charset="0"/>
              </a:rPr>
            </a:br>
            <a:br>
              <a:rPr lang="en-US" sz="2200" dirty="0">
                <a:latin typeface="Jokerman" panose="04090605060D06020702" pitchFamily="82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TREEHOUSE</a:t>
            </a:r>
            <a:br>
              <a:rPr lang="en-US" sz="2200" dirty="0">
                <a:latin typeface="Jokerman" panose="04090605060D06020702" pitchFamily="82" charset="0"/>
              </a:rPr>
            </a:b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900" y="2470248"/>
            <a:ext cx="3036258" cy="3536236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endParaRPr lang="en-US" sz="1900" dirty="0">
              <a:latin typeface="Andy" panose="03080602030302030203" pitchFamily="66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2400" dirty="0"/>
              <a:t>READ</a:t>
            </a:r>
          </a:p>
          <a:p>
            <a:pPr>
              <a:lnSpc>
                <a:spcPct val="90000"/>
              </a:lnSpc>
            </a:pPr>
            <a:r>
              <a:rPr lang="en-US" sz="1900" dirty="0"/>
              <a:t>Read in an </a:t>
            </a:r>
            <a:r>
              <a:rPr lang="en-US" sz="1900" i="1" dirty="0"/>
              <a:t>excited </a:t>
            </a:r>
            <a:r>
              <a:rPr lang="en-US" sz="1900" dirty="0"/>
              <a:t>manner</a:t>
            </a:r>
          </a:p>
          <a:p>
            <a:pPr marL="0" indent="0">
              <a:lnSpc>
                <a:spcPct val="90000"/>
              </a:lnSpc>
              <a:buNone/>
            </a:pPr>
            <a:endParaRPr lang="en-US" sz="1900" dirty="0"/>
          </a:p>
          <a:p>
            <a:pPr>
              <a:lnSpc>
                <a:spcPct val="90000"/>
              </a:lnSpc>
            </a:pPr>
            <a:r>
              <a:rPr lang="en-US" sz="1900" dirty="0"/>
              <a:t>Let babies handle books and turn pages – they may want to put the book in their mouth or read the same book over and over</a:t>
            </a:r>
          </a:p>
          <a:p>
            <a:pPr>
              <a:lnSpc>
                <a:spcPct val="90000"/>
              </a:lnSpc>
            </a:pPr>
            <a:endParaRPr lang="en-US" sz="1900" dirty="0">
              <a:latin typeface="Andy" panose="03080602030302030203" pitchFamily="66" charset="0"/>
            </a:endParaRPr>
          </a:p>
          <a:p>
            <a:pPr>
              <a:lnSpc>
                <a:spcPct val="90000"/>
              </a:lnSpc>
            </a:pPr>
            <a:endParaRPr lang="en-US" sz="1900" dirty="0"/>
          </a:p>
        </p:txBody>
      </p:sp>
      <p:sp>
        <p:nvSpPr>
          <p:cNvPr id="14" name="Freeform: Shape 10">
            <a:extLst>
              <a:ext uri="{FF2B5EF4-FFF2-40B4-BE49-F238E27FC236}">
                <a16:creationId xmlns:a16="http://schemas.microsoft.com/office/drawing/2014/main" id="{62A38935-BB53-4DF7-A56E-48DD25B685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32777" y="851518"/>
            <a:ext cx="4638605" cy="5154967"/>
          </a:xfrm>
          <a:custGeom>
            <a:avLst/>
            <a:gdLst>
              <a:gd name="connsiteX0" fmla="*/ 363179 w 6184806"/>
              <a:gd name="connsiteY0" fmla="*/ 3125191 h 5154967"/>
              <a:gd name="connsiteX1" fmla="*/ 898270 w 6184806"/>
              <a:gd name="connsiteY1" fmla="*/ 3125191 h 5154967"/>
              <a:gd name="connsiteX2" fmla="*/ 980326 w 6184806"/>
              <a:gd name="connsiteY2" fmla="*/ 3173551 h 5154967"/>
              <a:gd name="connsiteX3" fmla="*/ 1248448 w 6184806"/>
              <a:gd name="connsiteY3" fmla="*/ 3635277 h 5154967"/>
              <a:gd name="connsiteX4" fmla="*/ 1248448 w 6184806"/>
              <a:gd name="connsiteY4" fmla="*/ 3729695 h 5154967"/>
              <a:gd name="connsiteX5" fmla="*/ 980326 w 6184806"/>
              <a:gd name="connsiteY5" fmla="*/ 4191421 h 5154967"/>
              <a:gd name="connsiteX6" fmla="*/ 898270 w 6184806"/>
              <a:gd name="connsiteY6" fmla="*/ 4239781 h 5154967"/>
              <a:gd name="connsiteX7" fmla="*/ 363179 w 6184806"/>
              <a:gd name="connsiteY7" fmla="*/ 4239781 h 5154967"/>
              <a:gd name="connsiteX8" fmla="*/ 279969 w 6184806"/>
              <a:gd name="connsiteY8" fmla="*/ 4191421 h 5154967"/>
              <a:gd name="connsiteX9" fmla="*/ 13002 w 6184806"/>
              <a:gd name="connsiteY9" fmla="*/ 3729695 h 5154967"/>
              <a:gd name="connsiteX10" fmla="*/ 13002 w 6184806"/>
              <a:gd name="connsiteY10" fmla="*/ 3635277 h 5154967"/>
              <a:gd name="connsiteX11" fmla="*/ 279969 w 6184806"/>
              <a:gd name="connsiteY11" fmla="*/ 3173551 h 5154967"/>
              <a:gd name="connsiteX12" fmla="*/ 363179 w 6184806"/>
              <a:gd name="connsiteY12" fmla="*/ 3125191 h 5154967"/>
              <a:gd name="connsiteX13" fmla="*/ 2489721 w 6184806"/>
              <a:gd name="connsiteY13" fmla="*/ 570035 h 5154967"/>
              <a:gd name="connsiteX14" fmla="*/ 2764862 w 6184806"/>
              <a:gd name="connsiteY14" fmla="*/ 570035 h 5154967"/>
              <a:gd name="connsiteX15" fmla="*/ 2796959 w 6184806"/>
              <a:gd name="connsiteY15" fmla="*/ 570035 h 5154967"/>
              <a:gd name="connsiteX16" fmla="*/ 2827587 w 6184806"/>
              <a:gd name="connsiteY16" fmla="*/ 622777 h 5154967"/>
              <a:gd name="connsiteX17" fmla="*/ 2977604 w 6184806"/>
              <a:gd name="connsiteY17" fmla="*/ 881117 h 5154967"/>
              <a:gd name="connsiteX18" fmla="*/ 2977604 w 6184806"/>
              <a:gd name="connsiteY18" fmla="*/ 1025720 h 5154967"/>
              <a:gd name="connsiteX19" fmla="*/ 2566968 w 6184806"/>
              <a:gd name="connsiteY19" fmla="*/ 1732863 h 5154967"/>
              <a:gd name="connsiteX20" fmla="*/ 2441299 w 6184806"/>
              <a:gd name="connsiteY20" fmla="*/ 1806927 h 5154967"/>
              <a:gd name="connsiteX21" fmla="*/ 1621798 w 6184806"/>
              <a:gd name="connsiteY21" fmla="*/ 1806927 h 5154967"/>
              <a:gd name="connsiteX22" fmla="*/ 1583218 w 6184806"/>
              <a:gd name="connsiteY22" fmla="*/ 1801802 h 5154967"/>
              <a:gd name="connsiteX23" fmla="*/ 1556683 w 6184806"/>
              <a:gd name="connsiteY23" fmla="*/ 1790677 h 5154967"/>
              <a:gd name="connsiteX24" fmla="*/ 1572899 w 6184806"/>
              <a:gd name="connsiteY24" fmla="*/ 1762631 h 5154967"/>
              <a:gd name="connsiteX25" fmla="*/ 2147429 w 6184806"/>
              <a:gd name="connsiteY25" fmla="*/ 768968 h 5154967"/>
              <a:gd name="connsiteX26" fmla="*/ 2489721 w 6184806"/>
              <a:gd name="connsiteY26" fmla="*/ 570035 h 5154967"/>
              <a:gd name="connsiteX27" fmla="*/ 1573268 w 6184806"/>
              <a:gd name="connsiteY27" fmla="*/ 0 h 5154967"/>
              <a:gd name="connsiteX28" fmla="*/ 2497662 w 6184806"/>
              <a:gd name="connsiteY28" fmla="*/ 0 h 5154967"/>
              <a:gd name="connsiteX29" fmla="*/ 2639415 w 6184806"/>
              <a:gd name="connsiteY29" fmla="*/ 83546 h 5154967"/>
              <a:gd name="connsiteX30" fmla="*/ 2887862 w 6184806"/>
              <a:gd name="connsiteY30" fmla="*/ 511387 h 5154967"/>
              <a:gd name="connsiteX31" fmla="*/ 2915928 w 6184806"/>
              <a:gd name="connsiteY31" fmla="*/ 559720 h 5154967"/>
              <a:gd name="connsiteX32" fmla="*/ 2893844 w 6184806"/>
              <a:gd name="connsiteY32" fmla="*/ 559720 h 5154967"/>
              <a:gd name="connsiteX33" fmla="*/ 2789466 w 6184806"/>
              <a:gd name="connsiteY33" fmla="*/ 559720 h 5154967"/>
              <a:gd name="connsiteX34" fmla="*/ 2744122 w 6184806"/>
              <a:gd name="connsiteY34" fmla="*/ 481634 h 5154967"/>
              <a:gd name="connsiteX35" fmla="*/ 2570885 w 6184806"/>
              <a:gd name="connsiteY35" fmla="*/ 183309 h 5154967"/>
              <a:gd name="connsiteX36" fmla="*/ 2445216 w 6184806"/>
              <a:gd name="connsiteY36" fmla="*/ 109244 h 5154967"/>
              <a:gd name="connsiteX37" fmla="*/ 1625714 w 6184806"/>
              <a:gd name="connsiteY37" fmla="*/ 109244 h 5154967"/>
              <a:gd name="connsiteX38" fmla="*/ 1498276 w 6184806"/>
              <a:gd name="connsiteY38" fmla="*/ 183309 h 5154967"/>
              <a:gd name="connsiteX39" fmla="*/ 1089410 w 6184806"/>
              <a:gd name="connsiteY39" fmla="*/ 890450 h 5154967"/>
              <a:gd name="connsiteX40" fmla="*/ 1089410 w 6184806"/>
              <a:gd name="connsiteY40" fmla="*/ 1035054 h 5154967"/>
              <a:gd name="connsiteX41" fmla="*/ 1498276 w 6184806"/>
              <a:gd name="connsiteY41" fmla="*/ 1742196 h 5154967"/>
              <a:gd name="connsiteX42" fmla="*/ 1552039 w 6184806"/>
              <a:gd name="connsiteY42" fmla="*/ 1796421 h 5154967"/>
              <a:gd name="connsiteX43" fmla="*/ 1558260 w 6184806"/>
              <a:gd name="connsiteY43" fmla="*/ 1799029 h 5154967"/>
              <a:gd name="connsiteX44" fmla="*/ 1524911 w 6184806"/>
              <a:gd name="connsiteY44" fmla="*/ 1856707 h 5154967"/>
              <a:gd name="connsiteX45" fmla="*/ 1500108 w 6184806"/>
              <a:gd name="connsiteY45" fmla="*/ 1899604 h 5154967"/>
              <a:gd name="connsiteX46" fmla="*/ 1525834 w 6184806"/>
              <a:gd name="connsiteY46" fmla="*/ 1910390 h 5154967"/>
              <a:gd name="connsiteX47" fmla="*/ 1569352 w 6184806"/>
              <a:gd name="connsiteY47" fmla="*/ 1916170 h 5154967"/>
              <a:gd name="connsiteX48" fmla="*/ 2493745 w 6184806"/>
              <a:gd name="connsiteY48" fmla="*/ 1916170 h 5154967"/>
              <a:gd name="connsiteX49" fmla="*/ 2635498 w 6184806"/>
              <a:gd name="connsiteY49" fmla="*/ 1832627 h 5154967"/>
              <a:gd name="connsiteX50" fmla="*/ 3098693 w 6184806"/>
              <a:gd name="connsiteY50" fmla="*/ 1034974 h 5154967"/>
              <a:gd name="connsiteX51" fmla="*/ 3098693 w 6184806"/>
              <a:gd name="connsiteY51" fmla="*/ 871863 h 5154967"/>
              <a:gd name="connsiteX52" fmla="*/ 2945803 w 6184806"/>
              <a:gd name="connsiteY52" fmla="*/ 608576 h 5154967"/>
              <a:gd name="connsiteX53" fmla="*/ 2923422 w 6184806"/>
              <a:gd name="connsiteY53" fmla="*/ 570035 h 5154967"/>
              <a:gd name="connsiteX54" fmla="*/ 3027104 w 6184806"/>
              <a:gd name="connsiteY54" fmla="*/ 570035 h 5154967"/>
              <a:gd name="connsiteX55" fmla="*/ 4690846 w 6184806"/>
              <a:gd name="connsiteY55" fmla="*/ 570035 h 5154967"/>
              <a:gd name="connsiteX56" fmla="*/ 5028384 w 6184806"/>
              <a:gd name="connsiteY56" fmla="*/ 768968 h 5154967"/>
              <a:gd name="connsiteX57" fmla="*/ 6131323 w 6184806"/>
              <a:gd name="connsiteY57" fmla="*/ 2668304 h 5154967"/>
              <a:gd name="connsiteX58" fmla="*/ 6131323 w 6184806"/>
              <a:gd name="connsiteY58" fmla="*/ 3056698 h 5154967"/>
              <a:gd name="connsiteX59" fmla="*/ 5028384 w 6184806"/>
              <a:gd name="connsiteY59" fmla="*/ 4956035 h 5154967"/>
              <a:gd name="connsiteX60" fmla="*/ 4690846 w 6184806"/>
              <a:gd name="connsiteY60" fmla="*/ 5154967 h 5154967"/>
              <a:gd name="connsiteX61" fmla="*/ 2489721 w 6184806"/>
              <a:gd name="connsiteY61" fmla="*/ 5154967 h 5154967"/>
              <a:gd name="connsiteX62" fmla="*/ 2147429 w 6184806"/>
              <a:gd name="connsiteY62" fmla="*/ 4956035 h 5154967"/>
              <a:gd name="connsiteX63" fmla="*/ 1049243 w 6184806"/>
              <a:gd name="connsiteY63" fmla="*/ 3056698 h 5154967"/>
              <a:gd name="connsiteX64" fmla="*/ 1049243 w 6184806"/>
              <a:gd name="connsiteY64" fmla="*/ 2668304 h 5154967"/>
              <a:gd name="connsiteX65" fmla="*/ 1457007 w 6184806"/>
              <a:gd name="connsiteY65" fmla="*/ 1963067 h 5154967"/>
              <a:gd name="connsiteX66" fmla="*/ 1491373 w 6184806"/>
              <a:gd name="connsiteY66" fmla="*/ 1903634 h 5154967"/>
              <a:gd name="connsiteX67" fmla="*/ 1490164 w 6184806"/>
              <a:gd name="connsiteY67" fmla="*/ 1903127 h 5154967"/>
              <a:gd name="connsiteX68" fmla="*/ 1429519 w 6184806"/>
              <a:gd name="connsiteY68" fmla="*/ 1841960 h 5154967"/>
              <a:gd name="connsiteX69" fmla="*/ 968320 w 6184806"/>
              <a:gd name="connsiteY69" fmla="*/ 1044307 h 5154967"/>
              <a:gd name="connsiteX70" fmla="*/ 968320 w 6184806"/>
              <a:gd name="connsiteY70" fmla="*/ 881196 h 5154967"/>
              <a:gd name="connsiteX71" fmla="*/ 1429519 w 6184806"/>
              <a:gd name="connsiteY71" fmla="*/ 83546 h 5154967"/>
              <a:gd name="connsiteX72" fmla="*/ 1573268 w 6184806"/>
              <a:gd name="connsiteY72" fmla="*/ 0 h 515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6184806" h="5154967">
                <a:moveTo>
                  <a:pt x="363179" y="3125191"/>
                </a:moveTo>
                <a:cubicBezTo>
                  <a:pt x="363179" y="3125191"/>
                  <a:pt x="363179" y="3125191"/>
                  <a:pt x="898270" y="3125191"/>
                </a:cubicBezTo>
                <a:cubicBezTo>
                  <a:pt x="931786" y="3125191"/>
                  <a:pt x="964145" y="3143614"/>
                  <a:pt x="980326" y="3173551"/>
                </a:cubicBezTo>
                <a:cubicBezTo>
                  <a:pt x="980326" y="3173551"/>
                  <a:pt x="980326" y="3173551"/>
                  <a:pt x="1248448" y="3635277"/>
                </a:cubicBezTo>
                <a:cubicBezTo>
                  <a:pt x="1265784" y="3664063"/>
                  <a:pt x="1265784" y="3700909"/>
                  <a:pt x="1248448" y="3729695"/>
                </a:cubicBezTo>
                <a:cubicBezTo>
                  <a:pt x="1248448" y="3729695"/>
                  <a:pt x="1248448" y="3729695"/>
                  <a:pt x="980326" y="4191421"/>
                </a:cubicBezTo>
                <a:cubicBezTo>
                  <a:pt x="964145" y="4221358"/>
                  <a:pt x="931786" y="4239781"/>
                  <a:pt x="898270" y="4239781"/>
                </a:cubicBezTo>
                <a:cubicBezTo>
                  <a:pt x="898270" y="4239781"/>
                  <a:pt x="898270" y="4239781"/>
                  <a:pt x="363179" y="4239781"/>
                </a:cubicBezTo>
                <a:cubicBezTo>
                  <a:pt x="328508" y="4239781"/>
                  <a:pt x="297305" y="4221358"/>
                  <a:pt x="279969" y="4191421"/>
                </a:cubicBezTo>
                <a:cubicBezTo>
                  <a:pt x="279969" y="4191421"/>
                  <a:pt x="279969" y="4191421"/>
                  <a:pt x="13002" y="3729695"/>
                </a:cubicBezTo>
                <a:cubicBezTo>
                  <a:pt x="-4334" y="3700909"/>
                  <a:pt x="-4334" y="3664063"/>
                  <a:pt x="13002" y="3635277"/>
                </a:cubicBezTo>
                <a:cubicBezTo>
                  <a:pt x="13002" y="3635277"/>
                  <a:pt x="13002" y="3635277"/>
                  <a:pt x="279969" y="3173551"/>
                </a:cubicBezTo>
                <a:cubicBezTo>
                  <a:pt x="297305" y="3143614"/>
                  <a:pt x="328508" y="3125191"/>
                  <a:pt x="363179" y="3125191"/>
                </a:cubicBezTo>
                <a:close/>
                <a:moveTo>
                  <a:pt x="2489721" y="570035"/>
                </a:moveTo>
                <a:cubicBezTo>
                  <a:pt x="2489721" y="570035"/>
                  <a:pt x="2489721" y="570035"/>
                  <a:pt x="2764862" y="570035"/>
                </a:cubicBezTo>
                <a:lnTo>
                  <a:pt x="2796959" y="570035"/>
                </a:lnTo>
                <a:lnTo>
                  <a:pt x="2827587" y="622777"/>
                </a:lnTo>
                <a:cubicBezTo>
                  <a:pt x="2870233" y="696217"/>
                  <a:pt x="2919858" y="781675"/>
                  <a:pt x="2977604" y="881117"/>
                </a:cubicBezTo>
                <a:cubicBezTo>
                  <a:pt x="3004153" y="925204"/>
                  <a:pt x="3004153" y="981634"/>
                  <a:pt x="2977604" y="1025720"/>
                </a:cubicBezTo>
                <a:cubicBezTo>
                  <a:pt x="2977604" y="1025720"/>
                  <a:pt x="2977604" y="1025720"/>
                  <a:pt x="2566968" y="1732863"/>
                </a:cubicBezTo>
                <a:cubicBezTo>
                  <a:pt x="2542188" y="1778712"/>
                  <a:pt x="2492629" y="1806927"/>
                  <a:pt x="2441299" y="1806927"/>
                </a:cubicBezTo>
                <a:cubicBezTo>
                  <a:pt x="2441299" y="1806927"/>
                  <a:pt x="2441299" y="1806927"/>
                  <a:pt x="1621798" y="1806927"/>
                </a:cubicBezTo>
                <a:cubicBezTo>
                  <a:pt x="1608523" y="1806927"/>
                  <a:pt x="1595580" y="1805163"/>
                  <a:pt x="1583218" y="1801802"/>
                </a:cubicBezTo>
                <a:lnTo>
                  <a:pt x="1556683" y="1790677"/>
                </a:lnTo>
                <a:lnTo>
                  <a:pt x="1572899" y="1762631"/>
                </a:lnTo>
                <a:cubicBezTo>
                  <a:pt x="1719523" y="1509042"/>
                  <a:pt x="1907201" y="1184448"/>
                  <a:pt x="2147429" y="768968"/>
                </a:cubicBezTo>
                <a:cubicBezTo>
                  <a:pt x="2218739" y="645819"/>
                  <a:pt x="2347099" y="570035"/>
                  <a:pt x="2489721" y="570035"/>
                </a:cubicBezTo>
                <a:close/>
                <a:moveTo>
                  <a:pt x="1573268" y="0"/>
                </a:moveTo>
                <a:cubicBezTo>
                  <a:pt x="1573268" y="0"/>
                  <a:pt x="1573268" y="0"/>
                  <a:pt x="2497662" y="0"/>
                </a:cubicBezTo>
                <a:cubicBezTo>
                  <a:pt x="2555561" y="0"/>
                  <a:pt x="2611463" y="31828"/>
                  <a:pt x="2639415" y="83546"/>
                </a:cubicBezTo>
                <a:cubicBezTo>
                  <a:pt x="2639415" y="83546"/>
                  <a:pt x="2639415" y="83546"/>
                  <a:pt x="2887862" y="511387"/>
                </a:cubicBezTo>
                <a:lnTo>
                  <a:pt x="2915928" y="559720"/>
                </a:lnTo>
                <a:lnTo>
                  <a:pt x="2893844" y="559720"/>
                </a:lnTo>
                <a:lnTo>
                  <a:pt x="2789466" y="559720"/>
                </a:lnTo>
                <a:lnTo>
                  <a:pt x="2744122" y="481634"/>
                </a:lnTo>
                <a:cubicBezTo>
                  <a:pt x="2570885" y="183309"/>
                  <a:pt x="2570885" y="183309"/>
                  <a:pt x="2570885" y="183309"/>
                </a:cubicBezTo>
                <a:cubicBezTo>
                  <a:pt x="2546104" y="137459"/>
                  <a:pt x="2496545" y="109244"/>
                  <a:pt x="2445216" y="109244"/>
                </a:cubicBezTo>
                <a:cubicBezTo>
                  <a:pt x="1625714" y="109244"/>
                  <a:pt x="1625714" y="109244"/>
                  <a:pt x="1625714" y="109244"/>
                </a:cubicBezTo>
                <a:cubicBezTo>
                  <a:pt x="1572615" y="109244"/>
                  <a:pt x="1524825" y="137459"/>
                  <a:pt x="1498276" y="183309"/>
                </a:cubicBezTo>
                <a:cubicBezTo>
                  <a:pt x="1089410" y="890450"/>
                  <a:pt x="1089410" y="890450"/>
                  <a:pt x="1089410" y="890450"/>
                </a:cubicBezTo>
                <a:cubicBezTo>
                  <a:pt x="1062860" y="934537"/>
                  <a:pt x="1062860" y="990968"/>
                  <a:pt x="1089410" y="1035054"/>
                </a:cubicBezTo>
                <a:cubicBezTo>
                  <a:pt x="1498276" y="1742196"/>
                  <a:pt x="1498276" y="1742196"/>
                  <a:pt x="1498276" y="1742196"/>
                </a:cubicBezTo>
                <a:cubicBezTo>
                  <a:pt x="1511551" y="1765121"/>
                  <a:pt x="1530135" y="1783637"/>
                  <a:pt x="1552039" y="1796421"/>
                </a:cubicBezTo>
                <a:lnTo>
                  <a:pt x="1558260" y="1799029"/>
                </a:lnTo>
                <a:lnTo>
                  <a:pt x="1524911" y="1856707"/>
                </a:lnTo>
                <a:lnTo>
                  <a:pt x="1500108" y="1899604"/>
                </a:lnTo>
                <a:lnTo>
                  <a:pt x="1525834" y="1910390"/>
                </a:lnTo>
                <a:cubicBezTo>
                  <a:pt x="1539779" y="1914181"/>
                  <a:pt x="1554378" y="1916170"/>
                  <a:pt x="1569352" y="1916170"/>
                </a:cubicBezTo>
                <a:cubicBezTo>
                  <a:pt x="2493745" y="1916170"/>
                  <a:pt x="2493745" y="1916170"/>
                  <a:pt x="2493745" y="1916170"/>
                </a:cubicBezTo>
                <a:cubicBezTo>
                  <a:pt x="2551645" y="1916170"/>
                  <a:pt x="2607546" y="1884345"/>
                  <a:pt x="2635498" y="1832627"/>
                </a:cubicBezTo>
                <a:cubicBezTo>
                  <a:pt x="3098693" y="1034974"/>
                  <a:pt x="3098693" y="1034974"/>
                  <a:pt x="3098693" y="1034974"/>
                </a:cubicBezTo>
                <a:cubicBezTo>
                  <a:pt x="3128641" y="985246"/>
                  <a:pt x="3128641" y="921593"/>
                  <a:pt x="3098693" y="871863"/>
                </a:cubicBezTo>
                <a:cubicBezTo>
                  <a:pt x="3040794" y="772157"/>
                  <a:pt x="2990132" y="684914"/>
                  <a:pt x="2945803" y="608576"/>
                </a:cubicBezTo>
                <a:lnTo>
                  <a:pt x="2923422" y="570035"/>
                </a:lnTo>
                <a:lnTo>
                  <a:pt x="3027104" y="570035"/>
                </a:lnTo>
                <a:cubicBezTo>
                  <a:pt x="3349535" y="570035"/>
                  <a:pt x="3865424" y="570035"/>
                  <a:pt x="4690846" y="570035"/>
                </a:cubicBezTo>
                <a:cubicBezTo>
                  <a:pt x="4828714" y="570035"/>
                  <a:pt x="4961827" y="645819"/>
                  <a:pt x="5028384" y="768968"/>
                </a:cubicBezTo>
                <a:cubicBezTo>
                  <a:pt x="5028384" y="768968"/>
                  <a:pt x="5028384" y="768968"/>
                  <a:pt x="6131323" y="2668304"/>
                </a:cubicBezTo>
                <a:cubicBezTo>
                  <a:pt x="6202634" y="2786717"/>
                  <a:pt x="6202634" y="2938285"/>
                  <a:pt x="6131323" y="3056698"/>
                </a:cubicBezTo>
                <a:cubicBezTo>
                  <a:pt x="6131323" y="3056698"/>
                  <a:pt x="6131323" y="3056698"/>
                  <a:pt x="5028384" y="4956035"/>
                </a:cubicBezTo>
                <a:cubicBezTo>
                  <a:pt x="4961827" y="5079184"/>
                  <a:pt x="4828714" y="5154967"/>
                  <a:pt x="4690846" y="5154967"/>
                </a:cubicBezTo>
                <a:cubicBezTo>
                  <a:pt x="4690846" y="5154967"/>
                  <a:pt x="4690846" y="5154967"/>
                  <a:pt x="2489721" y="5154967"/>
                </a:cubicBezTo>
                <a:cubicBezTo>
                  <a:pt x="2347099" y="5154967"/>
                  <a:pt x="2218739" y="5079184"/>
                  <a:pt x="2147429" y="4956035"/>
                </a:cubicBezTo>
                <a:cubicBezTo>
                  <a:pt x="2147429" y="4956035"/>
                  <a:pt x="2147429" y="4956035"/>
                  <a:pt x="1049243" y="3056698"/>
                </a:cubicBezTo>
                <a:cubicBezTo>
                  <a:pt x="977932" y="2938285"/>
                  <a:pt x="977932" y="2786717"/>
                  <a:pt x="1049243" y="2668304"/>
                </a:cubicBezTo>
                <a:cubicBezTo>
                  <a:pt x="1049243" y="2668304"/>
                  <a:pt x="1049243" y="2668304"/>
                  <a:pt x="1457007" y="1963067"/>
                </a:cubicBezTo>
                <a:lnTo>
                  <a:pt x="1491373" y="1903634"/>
                </a:lnTo>
                <a:lnTo>
                  <a:pt x="1490164" y="1903127"/>
                </a:lnTo>
                <a:cubicBezTo>
                  <a:pt x="1465456" y="1888705"/>
                  <a:pt x="1444493" y="1867820"/>
                  <a:pt x="1429519" y="1841960"/>
                </a:cubicBezTo>
                <a:cubicBezTo>
                  <a:pt x="1429519" y="1841960"/>
                  <a:pt x="1429519" y="1841960"/>
                  <a:pt x="968320" y="1044307"/>
                </a:cubicBezTo>
                <a:cubicBezTo>
                  <a:pt x="938371" y="994579"/>
                  <a:pt x="938371" y="930926"/>
                  <a:pt x="968320" y="881196"/>
                </a:cubicBezTo>
                <a:cubicBezTo>
                  <a:pt x="968320" y="881196"/>
                  <a:pt x="968320" y="881196"/>
                  <a:pt x="1429519" y="83546"/>
                </a:cubicBezTo>
                <a:cubicBezTo>
                  <a:pt x="1459466" y="31828"/>
                  <a:pt x="1513373" y="0"/>
                  <a:pt x="1573268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95000"/>
                    </a14:imgEffect>
                    <a14:imgEffect>
                      <a14:brightnessContrast bright="5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48399" y="3276600"/>
            <a:ext cx="1816097" cy="11614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16162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000">
        <p14:flash/>
      </p:transition>
    </mc:Choice>
    <mc:Fallback xmlns="">
      <p:transition advTm="2000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011DC-3466-4966-AEA5-ED3BD8E94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br>
              <a:rPr lang="en-US" sz="2100" dirty="0">
                <a:latin typeface="Jokerman" panose="04090605060D06020702" pitchFamily="82" charset="0"/>
              </a:rPr>
            </a:b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TREEHOUSE</a:t>
            </a:r>
            <a:br>
              <a:rPr lang="en-US" sz="2100" dirty="0">
                <a:latin typeface="Jokerman" panose="04090605060D06020702" pitchFamily="82" charset="0"/>
              </a:rPr>
            </a:br>
            <a:r>
              <a:rPr lang="en-US" sz="4000" dirty="0"/>
              <a:t>READ</a:t>
            </a:r>
            <a:r>
              <a:rPr lang="en-US" sz="3100" dirty="0"/>
              <a:t> </a:t>
            </a:r>
            <a:endParaRPr lang="en-US" sz="2000" dirty="0">
              <a:highlight>
                <a:srgbClr val="FF0000"/>
              </a:highlight>
              <a:latin typeface="Jokerman" panose="04090605060D06020702" pitchFamily="82" charset="0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439CBA3-2DFA-440E-AB9B-927A54500F3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0182184"/>
              </p:ext>
            </p:extLst>
          </p:nvPr>
        </p:nvGraphicFramePr>
        <p:xfrm>
          <a:off x="628650" y="1828800"/>
          <a:ext cx="78867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40168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000">
        <p14:flash/>
      </p:transition>
    </mc:Choice>
    <mc:Fallback xmlns="">
      <p:transition advTm="2000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3072" y="470925"/>
            <a:ext cx="3285756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271" y="1012004"/>
            <a:ext cx="2781729" cy="4795408"/>
          </a:xfrm>
        </p:spPr>
        <p:txBody>
          <a:bodyPr>
            <a:normAutofit/>
          </a:bodyPr>
          <a:lstStyle/>
          <a:p>
            <a:br>
              <a:rPr lang="en-US" dirty="0">
                <a:solidFill>
                  <a:srgbClr val="FFFFFF"/>
                </a:solidFill>
                <a:latin typeface="Jokerman" panose="04090605060D06020702" pitchFamily="82" charset="0"/>
              </a:rPr>
            </a:br>
            <a:br>
              <a:rPr lang="en-US" dirty="0">
                <a:solidFill>
                  <a:srgbClr val="FFFFFF"/>
                </a:solidFill>
                <a:latin typeface="Jokerman" panose="04090605060D06020702" pitchFamily="82" charset="0"/>
              </a:rPr>
            </a:b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TREEHOUSE</a:t>
            </a:r>
            <a:br>
              <a:rPr lang="en-US" dirty="0">
                <a:solidFill>
                  <a:srgbClr val="FFFFFF"/>
                </a:solidFill>
                <a:latin typeface="Jokerman" panose="04090605060D06020702" pitchFamily="82" charset="0"/>
              </a:rPr>
            </a:br>
            <a:endParaRPr lang="en-US" dirty="0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93D520B-05FC-4BE9-A6C4-EC263E4FAD6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9141631"/>
              </p:ext>
            </p:extLst>
          </p:nvPr>
        </p:nvGraphicFramePr>
        <p:xfrm>
          <a:off x="3895725" y="470924"/>
          <a:ext cx="4885203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93142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000">
        <p14:flash/>
      </p:transition>
    </mc:Choice>
    <mc:Fallback xmlns="">
      <p:transition advTm="2000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4" name="Rectangle 24">
            <a:extLst>
              <a:ext uri="{FF2B5EF4-FFF2-40B4-BE49-F238E27FC236}">
                <a16:creationId xmlns:a16="http://schemas.microsoft.com/office/drawing/2014/main" id="{53E60C6D-4E85-4E14-BCDF-BF15C241F7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3470" y="486184"/>
            <a:ext cx="4047928" cy="1325563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</a:pPr>
            <a:br>
              <a:rPr lang="en-US" dirty="0">
                <a:latin typeface="Jokerman" panose="04090605060D06020702" pitchFamily="82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TREEHOUSE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AC4C2B-AE74-4870-98B1-3329A30B1F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860" y="1084607"/>
            <a:ext cx="3208679" cy="1883592"/>
          </a:xfrm>
          <a:custGeom>
            <a:avLst/>
            <a:gdLst/>
            <a:ahLst/>
            <a:cxnLst/>
            <a:rect l="l" t="t" r="r" b="b"/>
            <a:pathLst>
              <a:path w="4555700" h="2733294">
                <a:moveTo>
                  <a:pt x="82217" y="0"/>
                </a:moveTo>
                <a:lnTo>
                  <a:pt x="4473483" y="0"/>
                </a:lnTo>
                <a:cubicBezTo>
                  <a:pt x="4518890" y="0"/>
                  <a:pt x="4555700" y="36810"/>
                  <a:pt x="4555700" y="82217"/>
                </a:cubicBezTo>
                <a:lnTo>
                  <a:pt x="4555700" y="2651077"/>
                </a:lnTo>
                <a:cubicBezTo>
                  <a:pt x="4555700" y="2696484"/>
                  <a:pt x="4518890" y="2733294"/>
                  <a:pt x="4473483" y="2733294"/>
                </a:cubicBezTo>
                <a:lnTo>
                  <a:pt x="82217" y="2733294"/>
                </a:lnTo>
                <a:cubicBezTo>
                  <a:pt x="36810" y="2733294"/>
                  <a:pt x="0" y="2696484"/>
                  <a:pt x="0" y="2651077"/>
                </a:cubicBezTo>
                <a:lnTo>
                  <a:pt x="0" y="82217"/>
                </a:lnTo>
                <a:cubicBezTo>
                  <a:pt x="0" y="36810"/>
                  <a:pt x="36810" y="0"/>
                  <a:pt x="82217" y="0"/>
                </a:cubicBezTo>
                <a:close/>
              </a:path>
            </a:pathLst>
          </a:custGeom>
        </p:spPr>
      </p:pic>
      <p:sp>
        <p:nvSpPr>
          <p:cNvPr id="75" name="Freeform: Shape 26">
            <a:extLst>
              <a:ext uri="{FF2B5EF4-FFF2-40B4-BE49-F238E27FC236}">
                <a16:creationId xmlns:a16="http://schemas.microsoft.com/office/drawing/2014/main" id="{7D42D292-4C48-479B-9E59-E29CD9871C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004647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0BFBD2-85BF-42A6-B712-9658C82829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3857235"/>
            <a:ext cx="3026139" cy="2013758"/>
          </a:xfrm>
          <a:custGeom>
            <a:avLst/>
            <a:gdLst/>
            <a:ahLst/>
            <a:cxnLst/>
            <a:rect l="l" t="t" r="r" b="b"/>
            <a:pathLst>
              <a:path w="4438338" h="2323972">
                <a:moveTo>
                  <a:pt x="69905" y="0"/>
                </a:moveTo>
                <a:lnTo>
                  <a:pt x="4368433" y="0"/>
                </a:lnTo>
                <a:cubicBezTo>
                  <a:pt x="4407040" y="0"/>
                  <a:pt x="4438338" y="31298"/>
                  <a:pt x="4438338" y="69905"/>
                </a:cubicBezTo>
                <a:lnTo>
                  <a:pt x="4438338" y="2254067"/>
                </a:lnTo>
                <a:cubicBezTo>
                  <a:pt x="4438338" y="2292674"/>
                  <a:pt x="4407040" y="2323972"/>
                  <a:pt x="4368433" y="2323972"/>
                </a:cubicBezTo>
                <a:lnTo>
                  <a:pt x="69905" y="2323972"/>
                </a:lnTo>
                <a:cubicBezTo>
                  <a:pt x="31298" y="2323972"/>
                  <a:pt x="0" y="2292674"/>
                  <a:pt x="0" y="2254067"/>
                </a:cubicBezTo>
                <a:lnTo>
                  <a:pt x="0" y="69905"/>
                </a:lnTo>
                <a:cubicBezTo>
                  <a:pt x="0" y="31298"/>
                  <a:pt x="31298" y="0"/>
                  <a:pt x="69905" y="0"/>
                </a:cubicBezTo>
                <a:close/>
              </a:path>
            </a:pathLst>
          </a:cu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3470" y="1946684"/>
            <a:ext cx="404792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>
              <a:latin typeface="Jokerman" panose="04090605060D06020702" pitchFamily="82" charset="0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“What kinds of </a:t>
            </a:r>
            <a:r>
              <a:rPr lang="en-US" i="1" u="sng" dirty="0"/>
              <a:t>new fun</a:t>
            </a:r>
            <a:r>
              <a:rPr lang="en-US" dirty="0"/>
              <a:t> things would you like to do with your child in the next few months?” </a:t>
            </a:r>
            <a:r>
              <a:rPr lang="en-US" sz="2800" dirty="0"/>
              <a:t>(How will your child change?)</a:t>
            </a:r>
          </a:p>
          <a:p>
            <a:endParaRPr lang="en-US" dirty="0"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endParaRPr lang="en-US" dirty="0">
              <a:cs typeface="Arial" panose="020B0604020202020204" pitchFamily="34" charset="0"/>
            </a:endParaRPr>
          </a:p>
          <a:p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</p:txBody>
      </p:sp>
      <p:sp>
        <p:nvSpPr>
          <p:cNvPr id="29" name="Arc 28">
            <a:extLst>
              <a:ext uri="{FF2B5EF4-FFF2-40B4-BE49-F238E27FC236}">
                <a16:creationId xmlns:a16="http://schemas.microsoft.com/office/drawing/2014/main" id="{533DF362-939D-4EEE-8DC4-6B54607E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95198">
            <a:off x="1154762" y="162676"/>
            <a:ext cx="3062575" cy="4083433"/>
          </a:xfrm>
          <a:prstGeom prst="arc">
            <a:avLst>
              <a:gd name="adj1" fmla="val 17445962"/>
              <a:gd name="adj2" fmla="val 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9046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9757" y="448056"/>
            <a:ext cx="5401456" cy="2241951"/>
          </a:xfrm>
          <a:prstGeom prst="rect">
            <a:avLst/>
          </a:prstGeom>
          <a:solidFill>
            <a:srgbClr val="9F9D6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2930" y="731519"/>
            <a:ext cx="4940109" cy="1682496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FFFF"/>
                </a:solidFill>
                <a:latin typeface="Jokerman" panose="04090605060D06020702" pitchFamily="82" charset="0"/>
              </a:rPr>
              <a:t>CHILD DEVELOPMENT</a:t>
            </a:r>
            <a:br>
              <a:rPr lang="en-US" dirty="0">
                <a:solidFill>
                  <a:srgbClr val="FFFFFF"/>
                </a:solidFill>
                <a:latin typeface="Jokerman" panose="04090605060D06020702" pitchFamily="82" charset="0"/>
              </a:rPr>
            </a:br>
            <a:r>
              <a:rPr lang="en-US" dirty="0">
                <a:solidFill>
                  <a:srgbClr val="FFFFFF"/>
                </a:solidFill>
                <a:latin typeface="Jokerman" panose="04090605060D06020702" pitchFamily="82" charset="0"/>
              </a:rPr>
              <a:t>PROCESS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4" name="Picture 3" descr="C:\Users\Owner\Desktop\GROW YOUR KIDS IMAGES\CHILD DEVELOPMENT MOTOR\images.jpg">
            <a:extLst>
              <a:ext uri="{FF2B5EF4-FFF2-40B4-BE49-F238E27FC236}">
                <a16:creationId xmlns:a16="http://schemas.microsoft.com/office/drawing/2014/main" id="{947295B9-6FE7-4EEA-BF4C-8CBCD72FBE4D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28404"/>
          <a:stretch/>
        </p:blipFill>
        <p:spPr bwMode="auto">
          <a:xfrm>
            <a:off x="466399" y="2950024"/>
            <a:ext cx="1640965" cy="1446130"/>
          </a:xfrm>
          <a:prstGeom prst="rect">
            <a:avLst/>
          </a:prstGeom>
          <a:noFill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CFEAB13-052D-469F-BA8C-E822A563DF1D}"/>
              </a:ext>
            </a:extLst>
          </p:cNvPr>
          <p:cNvPicPr/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65000"/>
                    </a14:imgEffect>
                    <a14:imgEffect>
                      <a14:brightnessContrast contrast="15000"/>
                    </a14:imgEffect>
                  </a14:imgLayer>
                </a14:imgProps>
              </a:ext>
            </a:extLst>
          </a:blip>
          <a:srcRect t="793" r="-4" b="17455"/>
          <a:stretch/>
        </p:blipFill>
        <p:spPr>
          <a:xfrm>
            <a:off x="518000" y="4656171"/>
            <a:ext cx="1640964" cy="1568145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186B68C-84BC-4A6E-99D1-EE87483C1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41182" y="2862599"/>
            <a:ext cx="1410031" cy="1693147"/>
          </a:xfrm>
          <a:prstGeom prst="rect">
            <a:avLst/>
          </a:prstGeom>
          <a:solidFill>
            <a:srgbClr val="F3EF47">
              <a:alpha val="95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41823" y="4731653"/>
            <a:ext cx="1409390" cy="1667425"/>
          </a:xfrm>
          <a:prstGeom prst="rect">
            <a:avLst/>
          </a:prstGeom>
          <a:solidFill>
            <a:srgbClr val="A5A5A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84316" y="450221"/>
            <a:ext cx="2915493" cy="5948858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73296" y="-533399"/>
            <a:ext cx="2487774" cy="492955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en-US" sz="2400" u="sng" dirty="0"/>
          </a:p>
          <a:p>
            <a:pPr marL="0" indent="0">
              <a:buNone/>
            </a:pPr>
            <a:r>
              <a:rPr lang="en-US" sz="2400" u="sng" dirty="0"/>
              <a:t>Motor</a:t>
            </a:r>
            <a:r>
              <a:rPr lang="en-US" sz="2400" dirty="0"/>
              <a:t>:  </a:t>
            </a:r>
            <a:r>
              <a:rPr lang="en-US" sz="2000" dirty="0"/>
              <a:t>Head to Toe</a:t>
            </a:r>
          </a:p>
          <a:p>
            <a:pPr marL="0" indent="0">
              <a:buNone/>
            </a:pPr>
            <a:endParaRPr lang="en-US" sz="1700" dirty="0"/>
          </a:p>
          <a:p>
            <a:pPr marL="0" indent="0">
              <a:buNone/>
            </a:pPr>
            <a:r>
              <a:rPr lang="en-US" sz="1700" dirty="0"/>
              <a:t>Head, neck and arms: reaching</a:t>
            </a:r>
          </a:p>
          <a:p>
            <a:pPr marL="0" indent="0">
              <a:buNone/>
            </a:pPr>
            <a:endParaRPr lang="en-US" sz="1700" dirty="0"/>
          </a:p>
          <a:p>
            <a:pPr marL="0" indent="0">
              <a:buNone/>
            </a:pPr>
            <a:r>
              <a:rPr lang="en-US" sz="1700" dirty="0"/>
              <a:t>Trunk: rolling, sitting, crawling</a:t>
            </a:r>
          </a:p>
          <a:p>
            <a:pPr marL="0" indent="0">
              <a:buNone/>
            </a:pPr>
            <a:endParaRPr lang="en-US" sz="1700" dirty="0"/>
          </a:p>
          <a:p>
            <a:pPr marL="0" indent="0">
              <a:buNone/>
            </a:pPr>
            <a:r>
              <a:rPr lang="en-US" sz="1700" dirty="0"/>
              <a:t>Legs: pulling to stand, walking, running</a:t>
            </a:r>
          </a:p>
          <a:p>
            <a:pPr marL="0" indent="0">
              <a:buNone/>
            </a:pPr>
            <a:endParaRPr lang="en-US" sz="1700" dirty="0"/>
          </a:p>
          <a:p>
            <a:pPr marL="0" indent="0">
              <a:buNone/>
            </a:pPr>
            <a:r>
              <a:rPr lang="en-US" sz="1400" dirty="0">
                <a:highlight>
                  <a:srgbClr val="FF0000"/>
                </a:highlight>
              </a:rPr>
              <a:t>(Where does your child fit in?)</a:t>
            </a:r>
          </a:p>
          <a:p>
            <a:pPr marL="0" indent="0">
              <a:buNone/>
            </a:pPr>
            <a:r>
              <a:rPr lang="en-US" sz="1400" dirty="0">
                <a:highlight>
                  <a:srgbClr val="FF0000"/>
                </a:highlight>
              </a:rPr>
              <a:t>What is next?</a:t>
            </a:r>
          </a:p>
          <a:p>
            <a:pPr marL="0" indent="0">
              <a:buNone/>
            </a:pPr>
            <a:endParaRPr lang="en-US" sz="1400" dirty="0">
              <a:highlight>
                <a:srgbClr val="FF0000"/>
              </a:highligh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D50AF0-D26D-43C6-9326-5D683E6DA4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31838" y="4713484"/>
            <a:ext cx="2619375" cy="17430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1E4741B-0FCC-43FB-8FD1-66E1302249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84316" y="4873944"/>
            <a:ext cx="2857500" cy="16002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671549E-F1A3-45DC-BB5B-A65379D7621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67466" y="3005279"/>
            <a:ext cx="1983952" cy="1320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1806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6543" y="450221"/>
            <a:ext cx="3301783" cy="3925305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025" y="770767"/>
            <a:ext cx="2819400" cy="3300984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TREEHOUSE</a:t>
            </a: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B2B03C45-48D6-469B-A7EE-A995D3DEB0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81662" y="450221"/>
            <a:ext cx="1584198" cy="1856232"/>
          </a:xfrm>
          <a:prstGeom prst="rect">
            <a:avLst/>
          </a:prstGeom>
          <a:solidFill>
            <a:srgbClr val="F3EF47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C:\Users\Owner\Desktop\GROW YOUR KIDS IMAGES\CHILD DEVELOPMENT MOTOR\images.jpg">
            <a:extLst>
              <a:ext uri="{FF2B5EF4-FFF2-40B4-BE49-F238E27FC236}">
                <a16:creationId xmlns:a16="http://schemas.microsoft.com/office/drawing/2014/main" id="{947295B9-6FE7-4EEA-BF4C-8CBCD72FBE4D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28404"/>
          <a:stretch/>
        </p:blipFill>
        <p:spPr bwMode="auto">
          <a:xfrm>
            <a:off x="3964948" y="914400"/>
            <a:ext cx="1214103" cy="1001733"/>
          </a:xfrm>
          <a:prstGeom prst="rect">
            <a:avLst/>
          </a:prstGeom>
          <a:noFill/>
        </p:spPr>
      </p:pic>
      <p:sp>
        <p:nvSpPr>
          <p:cNvPr id="50" name="Rectangle 44">
            <a:extLst>
              <a:ext uri="{FF2B5EF4-FFF2-40B4-BE49-F238E27FC236}">
                <a16:creationId xmlns:a16="http://schemas.microsoft.com/office/drawing/2014/main" id="{0DC6538F-5594-43F5-9726-515C381755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79901" y="2519294"/>
            <a:ext cx="1584198" cy="1856232"/>
          </a:xfrm>
          <a:prstGeom prst="rect">
            <a:avLst/>
          </a:prstGeom>
          <a:solidFill>
            <a:srgbClr val="F3EF47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Rectangle 46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9758" y="4535424"/>
            <a:ext cx="1595046" cy="1858504"/>
          </a:xfrm>
          <a:prstGeom prst="rect">
            <a:avLst/>
          </a:prstGeom>
          <a:solidFill>
            <a:srgbClr val="9F9D61">
              <a:alpha val="95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9625BBB0-424C-4397-99D6-8691D3F567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64258" y="4535424"/>
            <a:ext cx="1584198" cy="1856232"/>
          </a:xfrm>
          <a:prstGeom prst="rect">
            <a:avLst/>
          </a:prstGeom>
          <a:solidFill>
            <a:srgbClr val="F3EF47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6C0EC31-AB09-4672-B40B-8E5EB954BFB4}"/>
              </a:ext>
            </a:extLst>
          </p:cNvPr>
          <p:cNvPicPr/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65000"/>
                    </a14:imgEffect>
                    <a14:imgEffect>
                      <a14:brightnessContrast contrast="-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752" r="5" b="5"/>
          <a:stretch/>
        </p:blipFill>
        <p:spPr bwMode="auto">
          <a:xfrm>
            <a:off x="3896228" y="2727332"/>
            <a:ext cx="1357884" cy="1207003"/>
          </a:xfrm>
          <a:prstGeom prst="rect">
            <a:avLst/>
          </a:prstGeom>
          <a:noFill/>
        </p:spPr>
      </p:pic>
      <p:sp>
        <p:nvSpPr>
          <p:cNvPr id="51" name="Rectangle 50">
            <a:extLst>
              <a:ext uri="{FF2B5EF4-FFF2-40B4-BE49-F238E27FC236}">
                <a16:creationId xmlns:a16="http://schemas.microsoft.com/office/drawing/2014/main" id="{E36AA562-600C-49F2-914F-C02A7616A0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79901" y="4533405"/>
            <a:ext cx="1584198" cy="1856232"/>
          </a:xfrm>
          <a:prstGeom prst="rect">
            <a:avLst/>
          </a:prstGeom>
          <a:solidFill>
            <a:srgbClr val="F3EF47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95675" y="450221"/>
            <a:ext cx="3304134" cy="5948858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43577" y="533400"/>
            <a:ext cx="2819398" cy="5537751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dirty="0"/>
              <a:t>ENGAGE</a:t>
            </a:r>
          </a:p>
          <a:p>
            <a:pPr marL="0" indent="0">
              <a:buNone/>
            </a:pPr>
            <a:r>
              <a:rPr lang="en-US" sz="2400" u="sng" dirty="0"/>
              <a:t>Motor</a:t>
            </a:r>
            <a:r>
              <a:rPr lang="en-US" sz="2400" dirty="0"/>
              <a:t>: </a:t>
            </a:r>
            <a:r>
              <a:rPr lang="en-US" sz="2000" dirty="0"/>
              <a:t>Things To Do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Tummy time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Get babies to grab, roll, crawl or cruise or walk towards something interesting out of reach, play “chase me” games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47D13B-10DD-4F46-876F-A057CF9EB8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3456" y="4860351"/>
            <a:ext cx="1415834" cy="94217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72D4C63-EA43-47BD-BA8D-88EB394B9A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47838" y="4637358"/>
            <a:ext cx="1648325" cy="164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0690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6544" y="450221"/>
            <a:ext cx="2521609" cy="4417212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025" y="761999"/>
            <a:ext cx="2078754" cy="3810001"/>
          </a:xfrm>
        </p:spPr>
        <p:txBody>
          <a:bodyPr>
            <a:normAutofit/>
          </a:bodyPr>
          <a:lstStyle/>
          <a:p>
            <a:r>
              <a:rPr lang="en-US" sz="1800" dirty="0">
                <a:solidFill>
                  <a:srgbClr val="FFFFFF"/>
                </a:solidFill>
                <a:latin typeface="Jokerman" panose="04090605060D06020702" pitchFamily="82" charset="0"/>
              </a:rPr>
              <a:t>CHILD DEVELOPMENT</a:t>
            </a:r>
            <a:br>
              <a:rPr lang="en-US" sz="1800" dirty="0">
                <a:solidFill>
                  <a:srgbClr val="FFFFFF"/>
                </a:solidFill>
                <a:latin typeface="Jokerman" panose="04090605060D06020702" pitchFamily="82" charset="0"/>
              </a:rPr>
            </a:br>
            <a:r>
              <a:rPr lang="en-US" sz="1800" dirty="0">
                <a:solidFill>
                  <a:srgbClr val="FFFFFF"/>
                </a:solidFill>
                <a:latin typeface="Jokerman" panose="04090605060D06020702" pitchFamily="82" charset="0"/>
              </a:rPr>
              <a:t>PROCESS</a:t>
            </a:r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DB3DAC7-3750-4047-AD33-4F59E89B0B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87291" y="448056"/>
            <a:ext cx="1885950" cy="1371600"/>
          </a:xfrm>
          <a:prstGeom prst="rect">
            <a:avLst/>
          </a:prstGeom>
          <a:solidFill>
            <a:srgbClr val="9B6F29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94D49F-C58C-4667-B5D3-55F400CBA58D}"/>
              </a:ext>
            </a:extLst>
          </p:cNvPr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80000"/>
                    </a14:imgEffect>
                    <a14:imgEffect>
                      <a14:brightnessContrast bright="5000" contras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62400" y="761999"/>
            <a:ext cx="962135" cy="1280095"/>
          </a:xfrm>
          <a:prstGeom prst="rect">
            <a:avLst/>
          </a:prstGeom>
          <a:noFill/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88E0C61F-B19E-41E9-B3EB-91B1BCF1D4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87291" y="1975104"/>
            <a:ext cx="1885950" cy="1371600"/>
          </a:xfrm>
          <a:prstGeom prst="rect">
            <a:avLst/>
          </a:prstGeom>
          <a:solidFill>
            <a:srgbClr val="9B6F29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42CA4D7-B5A9-4F2D-BF43-587C96721A73}"/>
              </a:ext>
            </a:extLst>
          </p:cNvPr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95000"/>
                    </a14:imgEffect>
                    <a14:imgEffect>
                      <a14:brightnessContrast contras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016" y="3810403"/>
            <a:ext cx="1157519" cy="1225296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A4A3B5B7-923E-4D70-8B5F-185A007D0A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87291" y="3502152"/>
            <a:ext cx="1885950" cy="1371600"/>
          </a:xfrm>
          <a:prstGeom prst="rect">
            <a:avLst/>
          </a:prstGeom>
          <a:solidFill>
            <a:srgbClr val="9B6F29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81F4E66-B439-44B9-991D-353AD1F361C8}"/>
              </a:ext>
            </a:extLst>
          </p:cNvPr>
          <p:cNvPicPr/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85000"/>
                    </a14:imgEffect>
                    <a14:imgEffect>
                      <a14:brightnessContrast bright="5000"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467" y="5303286"/>
            <a:ext cx="1513755" cy="1133856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05CC4153-3F0D-4F4C-8F12-E8FC3FA40A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6543" y="5029200"/>
            <a:ext cx="2521610" cy="1371600"/>
          </a:xfrm>
          <a:prstGeom prst="rect">
            <a:avLst/>
          </a:prstGeom>
          <a:solidFill>
            <a:srgbClr val="70220E">
              <a:alpha val="95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D29B808-3008-41B1-B16E-BC109847B9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87291" y="5029200"/>
            <a:ext cx="1885950" cy="1371600"/>
          </a:xfrm>
          <a:prstGeom prst="rect">
            <a:avLst/>
          </a:prstGeom>
          <a:solidFill>
            <a:srgbClr val="9B6F29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AA91BC-870F-44D2-BB79-AADC46341FCC}"/>
              </a:ext>
            </a:extLst>
          </p:cNvPr>
          <p:cNvPicPr/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65000"/>
                    </a14:imgEffect>
                    <a14:imgEffect>
                      <a14:brightnessContrast bright="10000" contrast="-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88289" y="2496649"/>
            <a:ext cx="1645920" cy="1091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95176" y="445459"/>
            <a:ext cx="3787767" cy="5957175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35207" y="0"/>
            <a:ext cx="3380994" cy="6553200"/>
          </a:xfrm>
        </p:spPr>
        <p:txBody>
          <a:bodyPr anchor="ctr">
            <a:normAutofit fontScale="55000" lnSpcReduction="20000"/>
          </a:bodyPr>
          <a:lstStyle/>
          <a:p>
            <a:pPr marL="0" indent="0">
              <a:buNone/>
            </a:pP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Engage: Play and Learning</a:t>
            </a:r>
          </a:p>
          <a:p>
            <a:pPr marL="0" indent="0">
              <a:buNone/>
            </a:pPr>
            <a:endParaRPr lang="en-US" sz="2100" dirty="0"/>
          </a:p>
          <a:p>
            <a:pPr marL="0" indent="0">
              <a:buNone/>
            </a:pPr>
            <a:r>
              <a:rPr lang="en-US" sz="2100" dirty="0"/>
              <a:t>                  </a:t>
            </a:r>
          </a:p>
          <a:p>
            <a:pPr marL="0" indent="0">
              <a:buNone/>
            </a:pPr>
            <a:r>
              <a:rPr lang="en-US" sz="2500" dirty="0"/>
              <a:t>Does </a:t>
            </a:r>
            <a:r>
              <a:rPr lang="en-US" sz="2500" i="1" dirty="0"/>
              <a:t>“with” </a:t>
            </a:r>
            <a:r>
              <a:rPr lang="en-US" sz="2500" dirty="0"/>
              <a:t>objects    (young infants)      (mouthing objects)                </a:t>
            </a:r>
          </a:p>
          <a:p>
            <a:pPr marL="0" indent="0">
              <a:buNone/>
            </a:pPr>
            <a:endParaRPr lang="en-US" sz="2500" dirty="0"/>
          </a:p>
          <a:p>
            <a:pPr marL="0" indent="0">
              <a:buNone/>
            </a:pPr>
            <a:endParaRPr lang="en-US" sz="2100" dirty="0"/>
          </a:p>
          <a:p>
            <a:pPr marL="0" indent="0">
              <a:buNone/>
            </a:pPr>
            <a:endParaRPr lang="en-US" sz="2100" dirty="0"/>
          </a:p>
          <a:p>
            <a:pPr marL="0" indent="0">
              <a:buNone/>
            </a:pPr>
            <a:endParaRPr lang="en-US" sz="2100" dirty="0"/>
          </a:p>
          <a:p>
            <a:pPr marL="0" indent="0">
              <a:buNone/>
            </a:pPr>
            <a:endParaRPr lang="en-US" sz="2100" dirty="0"/>
          </a:p>
          <a:p>
            <a:pPr marL="0" indent="0">
              <a:buNone/>
            </a:pPr>
            <a:endParaRPr lang="en-US" sz="2100" dirty="0"/>
          </a:p>
          <a:p>
            <a:pPr marL="0" indent="0">
              <a:buNone/>
            </a:pPr>
            <a:r>
              <a:rPr lang="en-US" sz="2500" dirty="0"/>
              <a:t>Does </a:t>
            </a:r>
            <a:r>
              <a:rPr lang="en-US" sz="2500" i="1" dirty="0"/>
              <a:t>“to” </a:t>
            </a:r>
            <a:r>
              <a:rPr lang="en-US" sz="2500" dirty="0"/>
              <a:t>objects       (older infants)  </a:t>
            </a:r>
          </a:p>
          <a:p>
            <a:pPr marL="0" indent="0">
              <a:buNone/>
            </a:pPr>
            <a:r>
              <a:rPr lang="en-US" sz="2500" dirty="0"/>
              <a:t>(</a:t>
            </a:r>
            <a:r>
              <a:rPr lang="en-US" sz="2500" i="1" dirty="0"/>
              <a:t>experimenting</a:t>
            </a:r>
            <a:r>
              <a:rPr lang="en-US" sz="2500" dirty="0"/>
              <a:t> with objects)                 </a:t>
            </a:r>
          </a:p>
          <a:p>
            <a:pPr marL="0" indent="0">
              <a:buNone/>
            </a:pPr>
            <a:endParaRPr lang="en-US" sz="2500" dirty="0"/>
          </a:p>
          <a:p>
            <a:pPr marL="0" indent="0">
              <a:buNone/>
            </a:pPr>
            <a:endParaRPr lang="en-US" sz="2100" dirty="0"/>
          </a:p>
          <a:p>
            <a:pPr marL="0" indent="0">
              <a:buNone/>
            </a:pPr>
            <a:endParaRPr lang="en-US" sz="2100" dirty="0"/>
          </a:p>
          <a:p>
            <a:pPr marL="0" indent="0">
              <a:buNone/>
            </a:pPr>
            <a:endParaRPr lang="en-US" sz="2100" dirty="0"/>
          </a:p>
          <a:p>
            <a:pPr marL="0" indent="0">
              <a:buNone/>
            </a:pPr>
            <a:endParaRPr lang="en-US" sz="2100" dirty="0"/>
          </a:p>
          <a:p>
            <a:pPr marL="0" indent="0">
              <a:buNone/>
            </a:pPr>
            <a:endParaRPr lang="en-US" sz="2100" dirty="0"/>
          </a:p>
          <a:p>
            <a:pPr marL="0" indent="0">
              <a:buNone/>
            </a:pPr>
            <a:r>
              <a:rPr lang="en-US" sz="2500" dirty="0"/>
              <a:t>Objects have </a:t>
            </a:r>
            <a:r>
              <a:rPr lang="en-US" sz="2500" i="1" dirty="0"/>
              <a:t>function</a:t>
            </a:r>
            <a:r>
              <a:rPr lang="en-US" sz="2500" dirty="0"/>
              <a:t> (young toddlers)</a:t>
            </a:r>
          </a:p>
          <a:p>
            <a:pPr marL="0" indent="0">
              <a:buNone/>
            </a:pPr>
            <a:endParaRPr lang="en-US" sz="2100" dirty="0"/>
          </a:p>
          <a:p>
            <a:pPr marL="0" indent="0">
              <a:buNone/>
            </a:pPr>
            <a:endParaRPr lang="en-US" sz="2100" dirty="0"/>
          </a:p>
          <a:p>
            <a:pPr marL="0" indent="0">
              <a:buNone/>
            </a:pPr>
            <a:endParaRPr lang="en-US" sz="2100" dirty="0"/>
          </a:p>
          <a:p>
            <a:pPr marL="0" indent="0">
              <a:buNone/>
            </a:pPr>
            <a:r>
              <a:rPr lang="en-US" sz="2100" dirty="0"/>
              <a:t>                                                     </a:t>
            </a:r>
          </a:p>
          <a:p>
            <a:pPr marL="0" indent="0">
              <a:buNone/>
            </a:pPr>
            <a:endParaRPr lang="en-US" sz="2100" i="1" dirty="0"/>
          </a:p>
          <a:p>
            <a:pPr marL="0" indent="0">
              <a:buNone/>
            </a:pPr>
            <a:r>
              <a:rPr lang="en-US" sz="2500" i="1" dirty="0"/>
              <a:t>Imaginary</a:t>
            </a:r>
            <a:r>
              <a:rPr lang="en-US" sz="2500" dirty="0"/>
              <a:t> play (older toddlers)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700" dirty="0"/>
          </a:p>
          <a:p>
            <a:pPr marL="0" indent="0">
              <a:buNone/>
            </a:pPr>
            <a:r>
              <a:rPr lang="en-US" sz="2500" dirty="0">
                <a:highlight>
                  <a:srgbClr val="FF0000"/>
                </a:highlight>
              </a:rPr>
              <a:t>(Where does your child fit in?)</a:t>
            </a:r>
          </a:p>
          <a:p>
            <a:pPr marL="0" indent="0">
              <a:buNone/>
            </a:pPr>
            <a:endParaRPr lang="en-US" sz="2500" dirty="0">
              <a:highlight>
                <a:srgbClr val="FF0000"/>
              </a:highlight>
            </a:endParaRPr>
          </a:p>
          <a:p>
            <a:pPr marL="0" indent="0">
              <a:buNone/>
            </a:pP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32083804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4" name="Rectangle 24">
            <a:extLst>
              <a:ext uri="{FF2B5EF4-FFF2-40B4-BE49-F238E27FC236}">
                <a16:creationId xmlns:a16="http://schemas.microsoft.com/office/drawing/2014/main" id="{53E60C6D-4E85-4E14-BCDF-BF15C241F7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3470" y="486184"/>
            <a:ext cx="4047928" cy="1325563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</a:pPr>
            <a:br>
              <a:rPr lang="en-US" dirty="0">
                <a:latin typeface="Jokerman" panose="04090605060D06020702" pitchFamily="82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TREEHOUSE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AC4C2B-AE74-4870-98B1-3329A30B1F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860" y="1084607"/>
            <a:ext cx="3208679" cy="1883592"/>
          </a:xfrm>
          <a:custGeom>
            <a:avLst/>
            <a:gdLst/>
            <a:ahLst/>
            <a:cxnLst/>
            <a:rect l="l" t="t" r="r" b="b"/>
            <a:pathLst>
              <a:path w="4555700" h="2733294">
                <a:moveTo>
                  <a:pt x="82217" y="0"/>
                </a:moveTo>
                <a:lnTo>
                  <a:pt x="4473483" y="0"/>
                </a:lnTo>
                <a:cubicBezTo>
                  <a:pt x="4518890" y="0"/>
                  <a:pt x="4555700" y="36810"/>
                  <a:pt x="4555700" y="82217"/>
                </a:cubicBezTo>
                <a:lnTo>
                  <a:pt x="4555700" y="2651077"/>
                </a:lnTo>
                <a:cubicBezTo>
                  <a:pt x="4555700" y="2696484"/>
                  <a:pt x="4518890" y="2733294"/>
                  <a:pt x="4473483" y="2733294"/>
                </a:cubicBezTo>
                <a:lnTo>
                  <a:pt x="82217" y="2733294"/>
                </a:lnTo>
                <a:cubicBezTo>
                  <a:pt x="36810" y="2733294"/>
                  <a:pt x="0" y="2696484"/>
                  <a:pt x="0" y="2651077"/>
                </a:cubicBezTo>
                <a:lnTo>
                  <a:pt x="0" y="82217"/>
                </a:lnTo>
                <a:cubicBezTo>
                  <a:pt x="0" y="36810"/>
                  <a:pt x="36810" y="0"/>
                  <a:pt x="82217" y="0"/>
                </a:cubicBezTo>
                <a:close/>
              </a:path>
            </a:pathLst>
          </a:custGeom>
        </p:spPr>
      </p:pic>
      <p:sp>
        <p:nvSpPr>
          <p:cNvPr id="75" name="Freeform: Shape 26">
            <a:extLst>
              <a:ext uri="{FF2B5EF4-FFF2-40B4-BE49-F238E27FC236}">
                <a16:creationId xmlns:a16="http://schemas.microsoft.com/office/drawing/2014/main" id="{7D42D292-4C48-479B-9E59-E29CD9871C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004647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0BFBD2-85BF-42A6-B712-9658C82829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3857235"/>
            <a:ext cx="3026139" cy="2013758"/>
          </a:xfrm>
          <a:custGeom>
            <a:avLst/>
            <a:gdLst/>
            <a:ahLst/>
            <a:cxnLst/>
            <a:rect l="l" t="t" r="r" b="b"/>
            <a:pathLst>
              <a:path w="4438338" h="2323972">
                <a:moveTo>
                  <a:pt x="69905" y="0"/>
                </a:moveTo>
                <a:lnTo>
                  <a:pt x="4368433" y="0"/>
                </a:lnTo>
                <a:cubicBezTo>
                  <a:pt x="4407040" y="0"/>
                  <a:pt x="4438338" y="31298"/>
                  <a:pt x="4438338" y="69905"/>
                </a:cubicBezTo>
                <a:lnTo>
                  <a:pt x="4438338" y="2254067"/>
                </a:lnTo>
                <a:cubicBezTo>
                  <a:pt x="4438338" y="2292674"/>
                  <a:pt x="4407040" y="2323972"/>
                  <a:pt x="4368433" y="2323972"/>
                </a:cubicBezTo>
                <a:lnTo>
                  <a:pt x="69905" y="2323972"/>
                </a:lnTo>
                <a:cubicBezTo>
                  <a:pt x="31298" y="2323972"/>
                  <a:pt x="0" y="2292674"/>
                  <a:pt x="0" y="2254067"/>
                </a:cubicBezTo>
                <a:lnTo>
                  <a:pt x="0" y="69905"/>
                </a:lnTo>
                <a:cubicBezTo>
                  <a:pt x="0" y="31298"/>
                  <a:pt x="31298" y="0"/>
                  <a:pt x="69905" y="0"/>
                </a:cubicBezTo>
                <a:close/>
              </a:path>
            </a:pathLst>
          </a:cu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3470" y="1946684"/>
            <a:ext cx="404792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>
              <a:latin typeface="Jokerman" panose="04090605060D06020702" pitchFamily="82" charset="0"/>
            </a:endParaRP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3600" dirty="0"/>
              <a:t>When playing, let your child take the </a:t>
            </a:r>
            <a:r>
              <a:rPr lang="en-US" sz="3600" i="1" dirty="0"/>
              <a:t>lead</a:t>
            </a:r>
          </a:p>
          <a:p>
            <a:endParaRPr lang="en-US" sz="3600" dirty="0"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endParaRPr lang="en-US" dirty="0">
              <a:cs typeface="Arial" panose="020B0604020202020204" pitchFamily="34" charset="0"/>
            </a:endParaRPr>
          </a:p>
          <a:p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</p:txBody>
      </p:sp>
      <p:sp>
        <p:nvSpPr>
          <p:cNvPr id="29" name="Arc 28">
            <a:extLst>
              <a:ext uri="{FF2B5EF4-FFF2-40B4-BE49-F238E27FC236}">
                <a16:creationId xmlns:a16="http://schemas.microsoft.com/office/drawing/2014/main" id="{533DF362-939D-4EEE-8DC4-6B54607E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95198">
            <a:off x="1154762" y="162676"/>
            <a:ext cx="3062575" cy="4083433"/>
          </a:xfrm>
          <a:prstGeom prst="arc">
            <a:avLst>
              <a:gd name="adj1" fmla="val 17445962"/>
              <a:gd name="adj2" fmla="val 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76964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9758" y="448055"/>
            <a:ext cx="2560777" cy="3801257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842" y="731519"/>
            <a:ext cx="2683692" cy="3237579"/>
          </a:xfrm>
        </p:spPr>
        <p:txBody>
          <a:bodyPr>
            <a:normAutofit/>
          </a:bodyPr>
          <a:lstStyle/>
          <a:p>
            <a:br>
              <a:rPr lang="en-US" sz="3300" dirty="0">
                <a:solidFill>
                  <a:srgbClr val="FFFFFF"/>
                </a:solidFill>
                <a:latin typeface="Jokerman" panose="04090605060D06020702" pitchFamily="82" charset="0"/>
              </a:rPr>
            </a:br>
            <a:br>
              <a:rPr lang="en-US" sz="3300" dirty="0">
                <a:solidFill>
                  <a:srgbClr val="FFFFFF"/>
                </a:solidFill>
                <a:latin typeface="Jokerman" panose="04090605060D06020702" pitchFamily="82" charset="0"/>
              </a:rPr>
            </a:b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TREEHOUSE</a:t>
            </a:r>
            <a:br>
              <a:rPr lang="en-US" sz="3300" dirty="0">
                <a:solidFill>
                  <a:srgbClr val="FFFFFF"/>
                </a:solidFill>
                <a:latin typeface="Jokerman" panose="04090605060D06020702" pitchFamily="82" charset="0"/>
              </a:rPr>
            </a:br>
            <a:endParaRPr lang="en-US" sz="3300" dirty="0">
              <a:solidFill>
                <a:srgbClr val="FFFFFF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9757" y="4419227"/>
            <a:ext cx="2560777" cy="1979852"/>
          </a:xfrm>
          <a:prstGeom prst="rect">
            <a:avLst/>
          </a:prstGeom>
          <a:solidFill>
            <a:schemeClr val="accent1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3452" y="448055"/>
            <a:ext cx="5766356" cy="5952745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Content Placeholder 2"/>
          <p:cNvSpPr>
            <a:spLocks noGrp="1"/>
          </p:cNvSpPr>
          <p:nvPr>
            <p:ph idx="1"/>
          </p:nvPr>
        </p:nvSpPr>
        <p:spPr>
          <a:xfrm>
            <a:off x="3284781" y="686862"/>
            <a:ext cx="5278194" cy="547512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en-US" sz="2300" dirty="0">
              <a:latin typeface="Andy" panose="03080602030302030203" pitchFamily="66" charset="0"/>
            </a:endParaRPr>
          </a:p>
          <a:p>
            <a:pPr marL="0" indent="0">
              <a:buNone/>
            </a:pPr>
            <a:r>
              <a:rPr lang="en-US" sz="2300" dirty="0"/>
              <a:t>ENGAGE</a:t>
            </a:r>
          </a:p>
          <a:p>
            <a:pPr marL="0" indent="0">
              <a:buNone/>
            </a:pPr>
            <a:r>
              <a:rPr lang="en-US" sz="2300" dirty="0"/>
              <a:t>Play and Learning:  </a:t>
            </a:r>
            <a:r>
              <a:rPr lang="en-US" sz="2000" dirty="0"/>
              <a:t>Things To Do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300" dirty="0"/>
              <a:t>For young infants, use safe objects that they can put in their mouth like pacifiers and rattles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300" dirty="0"/>
          </a:p>
          <a:p>
            <a:pPr>
              <a:buFont typeface="Wingdings" panose="05000000000000000000" pitchFamily="2" charset="2"/>
              <a:buChar char="Ø"/>
            </a:pPr>
            <a:endParaRPr lang="en-US" sz="23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300" dirty="0"/>
              <a:t>Older infants like to examine, handle, drop, roll, and bang household objects</a:t>
            </a:r>
          </a:p>
          <a:p>
            <a:pPr marL="0" indent="0">
              <a:buNone/>
            </a:pPr>
            <a:r>
              <a:rPr lang="en-US" sz="1600" dirty="0"/>
              <a:t>( balls, large blocks, cups, pots, spoons etc.)</a:t>
            </a:r>
          </a:p>
          <a:p>
            <a:endParaRPr lang="en-US" sz="2300" dirty="0"/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64C4012B-CDE9-48C9-830C-B2F8F96A00BF}"/>
              </a:ext>
            </a:extLst>
          </p:cNvPr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80000"/>
                    </a14:imgEffect>
                    <a14:imgEffect>
                      <a14:brightnessContrast bright="5000" contras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99185" y="2800256"/>
            <a:ext cx="795057" cy="1168842"/>
          </a:xfrm>
          <a:prstGeom prst="rect">
            <a:avLst/>
          </a:prstGeom>
          <a:noFill/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B36C20FA-F43C-4125-9DD4-674560D49E9C}"/>
              </a:ext>
            </a:extLst>
          </p:cNvPr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65000"/>
                    </a14:imgEffect>
                    <a14:imgEffect>
                      <a14:brightnessContrast bright="10000" contrast="-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48322" y="5079822"/>
            <a:ext cx="1645920" cy="1091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2296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000">
        <p14:flash/>
      </p:transition>
    </mc:Choice>
    <mc:Fallback xmlns="">
      <p:transition advTm="2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13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6544" y="450222"/>
            <a:ext cx="3136890" cy="3603164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81025" y="762000"/>
            <a:ext cx="2696979" cy="301843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grow your kids: </a:t>
            </a:r>
            <a:b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0" name="Rectangle 15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08127" y="450221"/>
            <a:ext cx="3674942" cy="5948858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944694" y="909143"/>
            <a:ext cx="3005685" cy="5110657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4400" dirty="0">
                <a:solidFill>
                  <a:schemeClr val="tx1"/>
                </a:solidFill>
              </a:rPr>
              <a:t>TREE PROGRAM</a:t>
            </a:r>
          </a:p>
          <a:p>
            <a:pPr algn="l">
              <a:lnSpc>
                <a:spcPct val="90000"/>
              </a:lnSpc>
            </a:pPr>
            <a:r>
              <a:rPr lang="en-US" sz="1800" dirty="0">
                <a:solidFill>
                  <a:schemeClr val="tx1"/>
                </a:solidFill>
              </a:rPr>
              <a:t>Grant Funding:</a:t>
            </a:r>
          </a:p>
          <a:p>
            <a:pPr marL="285750" indent="-285750" algn="l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chemeClr val="tx1"/>
                </a:solidFill>
              </a:rPr>
              <a:t>Abell Foundation</a:t>
            </a:r>
          </a:p>
          <a:p>
            <a:pPr marL="285750" indent="-285750" algn="l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chemeClr val="tx1"/>
                </a:solidFill>
              </a:rPr>
              <a:t>AAP Healthy People 2020</a:t>
            </a:r>
          </a:p>
          <a:p>
            <a:pPr marL="285750" indent="-285750" algn="l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chemeClr val="tx1"/>
                </a:solidFill>
              </a:rPr>
              <a:t>AAP Section on Developmental Behavioral Pediatrics</a:t>
            </a:r>
          </a:p>
          <a:p>
            <a:pPr marL="285750" indent="-285750" algn="l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chemeClr val="tx1"/>
                </a:solidFill>
              </a:rPr>
              <a:t>JHH Children’s Center Innovation Grant</a:t>
            </a:r>
          </a:p>
          <a:p>
            <a:pPr marL="285750" indent="-285750" algn="l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chemeClr val="tx1"/>
                </a:solidFill>
              </a:rPr>
              <a:t>JHH School of Public Health Urban Health Institute</a:t>
            </a:r>
          </a:p>
          <a:p>
            <a:pPr marL="285750" indent="-285750" algn="l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chemeClr val="tx1"/>
                </a:solidFill>
              </a:rPr>
              <a:t>NICHQ Pediatrics Supporting Parents</a:t>
            </a:r>
          </a:p>
          <a:p>
            <a:pPr marL="285750" indent="-285750" algn="l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chemeClr val="tx1"/>
                </a:solidFill>
              </a:rPr>
              <a:t>HRSA and National AAP</a:t>
            </a:r>
          </a:p>
          <a:p>
            <a:pPr algn="l">
              <a:lnSpc>
                <a:spcPct val="90000"/>
              </a:lnSpc>
            </a:pP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06899" y="450221"/>
            <a:ext cx="1401025" cy="3603165"/>
          </a:xfrm>
          <a:prstGeom prst="rect">
            <a:avLst/>
          </a:prstGeom>
          <a:solidFill>
            <a:schemeClr val="accent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03F36D-F386-4AC1-ABFF-91ABE2676C8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5347" y="4214253"/>
            <a:ext cx="2173848" cy="2173848"/>
          </a:xfrm>
          <a:prstGeom prst="rect">
            <a:avLst/>
          </a:prstGeom>
          <a:noFill/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E186B68C-84BC-4A6E-99D1-EE87483C1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05309" y="4214253"/>
            <a:ext cx="1401025" cy="2173848"/>
          </a:xfrm>
          <a:prstGeom prst="rect">
            <a:avLst/>
          </a:prstGeom>
          <a:solidFill>
            <a:srgbClr val="A5A5A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1625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000">
        <p14:flash/>
      </p:transition>
    </mc:Choice>
    <mc:Fallback xmlns="">
      <p:transition advTm="2000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9758" y="448055"/>
            <a:ext cx="2560777" cy="3801257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31519"/>
            <a:ext cx="2529534" cy="3237579"/>
          </a:xfrm>
        </p:spPr>
        <p:txBody>
          <a:bodyPr>
            <a:normAutofit/>
          </a:bodyPr>
          <a:lstStyle/>
          <a:p>
            <a:br>
              <a:rPr lang="en-US" sz="3300" dirty="0">
                <a:solidFill>
                  <a:srgbClr val="FFFFFF"/>
                </a:solidFill>
                <a:latin typeface="Jokerman" panose="04090605060D06020702" pitchFamily="82" charset="0"/>
              </a:rPr>
            </a:br>
            <a:br>
              <a:rPr lang="en-US" sz="3300" dirty="0">
                <a:solidFill>
                  <a:srgbClr val="FFFFFF"/>
                </a:solidFill>
                <a:latin typeface="Jokerman" panose="04090605060D06020702" pitchFamily="82" charset="0"/>
              </a:rPr>
            </a:b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TREEHOUSE</a:t>
            </a:r>
            <a:br>
              <a:rPr lang="en-US" sz="3300" dirty="0">
                <a:solidFill>
                  <a:srgbClr val="FFFFFF"/>
                </a:solidFill>
                <a:latin typeface="Jokerman" panose="04090605060D06020702" pitchFamily="82" charset="0"/>
              </a:rPr>
            </a:br>
            <a:endParaRPr lang="en-US" sz="3300" dirty="0">
              <a:solidFill>
                <a:srgbClr val="FFFFFF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9757" y="4419227"/>
            <a:ext cx="2560777" cy="1979852"/>
          </a:xfrm>
          <a:prstGeom prst="rect">
            <a:avLst/>
          </a:prstGeom>
          <a:solidFill>
            <a:schemeClr val="accent1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3452" y="448055"/>
            <a:ext cx="5766356" cy="5952745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84781" y="686862"/>
            <a:ext cx="5278194" cy="5475129"/>
          </a:xfrm>
        </p:spPr>
        <p:txBody>
          <a:bodyPr anchor="ctr">
            <a:normAutofit fontScale="77500" lnSpcReduction="20000"/>
          </a:bodyPr>
          <a:lstStyle/>
          <a:p>
            <a:pPr marL="0" indent="0">
              <a:buNone/>
            </a:pPr>
            <a:endParaRPr lang="en-US" sz="2300" dirty="0">
              <a:latin typeface="Andy" panose="03080602030302030203" pitchFamily="66" charset="0"/>
            </a:endParaRPr>
          </a:p>
          <a:p>
            <a:pPr marL="0" indent="0">
              <a:buNone/>
            </a:pPr>
            <a:r>
              <a:rPr lang="en-US" sz="2600" dirty="0"/>
              <a:t>ENGAGE</a:t>
            </a:r>
          </a:p>
          <a:p>
            <a:pPr marL="0" indent="0">
              <a:buNone/>
            </a:pPr>
            <a:r>
              <a:rPr lang="en-US" sz="2300" dirty="0"/>
              <a:t>Play and Learning:  </a:t>
            </a:r>
            <a:r>
              <a:rPr lang="en-US" sz="2000" dirty="0"/>
              <a:t>Things To Do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300" dirty="0"/>
              <a:t>For young toddlers, objects have </a:t>
            </a:r>
            <a:r>
              <a:rPr lang="en-US" sz="2300" u="sng" dirty="0"/>
              <a:t>function</a:t>
            </a:r>
            <a:r>
              <a:rPr lang="en-US" sz="2300" dirty="0"/>
              <a:t> -play with blocks, stacking rings, </a:t>
            </a:r>
            <a:r>
              <a:rPr lang="en-US" sz="2300" dirty="0" err="1"/>
              <a:t>legos</a:t>
            </a:r>
            <a:r>
              <a:rPr lang="en-US" sz="2300" dirty="0"/>
              <a:t>, and puzzles, pop up toys </a:t>
            </a:r>
            <a:r>
              <a:rPr lang="en-US" sz="2100" i="1" dirty="0"/>
              <a:t>(cause and effect)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300" dirty="0"/>
          </a:p>
          <a:p>
            <a:pPr>
              <a:buFont typeface="Wingdings" panose="05000000000000000000" pitchFamily="2" charset="2"/>
              <a:buChar char="Ø"/>
            </a:pPr>
            <a:endParaRPr lang="en-US" sz="2300" dirty="0"/>
          </a:p>
          <a:p>
            <a:pPr>
              <a:buFont typeface="Wingdings" panose="05000000000000000000" pitchFamily="2" charset="2"/>
              <a:buChar char="Ø"/>
            </a:pPr>
            <a:endParaRPr lang="en-US" sz="2300" dirty="0"/>
          </a:p>
          <a:p>
            <a:pPr>
              <a:buFont typeface="Wingdings" panose="05000000000000000000" pitchFamily="2" charset="2"/>
              <a:buChar char="Ø"/>
            </a:pPr>
            <a:endParaRPr lang="en-US" sz="2300" dirty="0"/>
          </a:p>
          <a:p>
            <a:pPr>
              <a:buFont typeface="Wingdings" panose="05000000000000000000" pitchFamily="2" charset="2"/>
              <a:buChar char="Ø"/>
            </a:pPr>
            <a:endParaRPr lang="en-US" sz="2300" dirty="0"/>
          </a:p>
          <a:p>
            <a:pPr>
              <a:buFont typeface="Wingdings" panose="05000000000000000000" pitchFamily="2" charset="2"/>
              <a:buChar char="Ø"/>
            </a:pPr>
            <a:endParaRPr lang="en-US" sz="23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300" dirty="0"/>
              <a:t>Older toddlers use their </a:t>
            </a:r>
            <a:r>
              <a:rPr lang="en-US" sz="2300" u="sng" dirty="0"/>
              <a:t>imagination-</a:t>
            </a:r>
            <a:r>
              <a:rPr lang="en-US" sz="2300" dirty="0"/>
              <a:t> play with stuffed animals, toy figures, dolls, puppets, cars, and dress ups</a:t>
            </a:r>
          </a:p>
          <a:p>
            <a:pPr marL="0" indent="0">
              <a:buNone/>
            </a:pPr>
            <a:r>
              <a:rPr lang="en-US" sz="2300" dirty="0"/>
              <a:t> </a:t>
            </a:r>
          </a:p>
          <a:p>
            <a:pPr marL="0" indent="0">
              <a:buNone/>
            </a:pPr>
            <a:endParaRPr lang="en-US" sz="1900" dirty="0"/>
          </a:p>
          <a:p>
            <a:pPr marL="0" indent="0">
              <a:buNone/>
            </a:pPr>
            <a:r>
              <a:rPr lang="en-US" sz="2000" dirty="0">
                <a:highlight>
                  <a:srgbClr val="FF0000"/>
                </a:highlight>
              </a:rPr>
              <a:t>Try playing with your child </a:t>
            </a:r>
            <a:r>
              <a:rPr lang="en-US" sz="2000" i="1" dirty="0">
                <a:highlight>
                  <a:srgbClr val="FF0000"/>
                </a:highlight>
              </a:rPr>
              <a:t>now- think about which stage your child is in </a:t>
            </a:r>
            <a:r>
              <a:rPr lang="en-US" sz="2000" dirty="0">
                <a:highlight>
                  <a:srgbClr val="FF0000"/>
                </a:highlight>
              </a:rPr>
              <a:t> </a:t>
            </a:r>
          </a:p>
          <a:p>
            <a:pPr marL="0" indent="0">
              <a:buNone/>
            </a:pPr>
            <a:r>
              <a:rPr lang="en-US" sz="2000" dirty="0">
                <a:highlight>
                  <a:srgbClr val="FF0000"/>
                </a:highlight>
              </a:rPr>
              <a:t>Your thoughts?  How did it feel?</a:t>
            </a:r>
          </a:p>
          <a:p>
            <a:pPr marL="0" indent="0">
              <a:buNone/>
            </a:pPr>
            <a:r>
              <a:rPr lang="en-US" sz="2000" dirty="0">
                <a:highlight>
                  <a:srgbClr val="FF0000"/>
                </a:highlight>
              </a:rPr>
              <a:t>What is next?</a:t>
            </a:r>
          </a:p>
          <a:p>
            <a:pPr marL="0" indent="0">
              <a:buNone/>
            </a:pPr>
            <a:endParaRPr lang="en-US" sz="2300" dirty="0"/>
          </a:p>
          <a:p>
            <a:pPr marL="0" indent="0">
              <a:buNone/>
            </a:pPr>
            <a:endParaRPr lang="en-US" sz="2300" dirty="0"/>
          </a:p>
          <a:p>
            <a:endParaRPr lang="en-US" sz="23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33F8974-DC78-45EF-B6BC-7C4FB345D355}"/>
              </a:ext>
            </a:extLst>
          </p:cNvPr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95000"/>
                    </a14:imgEffect>
                    <a14:imgEffect>
                      <a14:brightnessContrast contras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1828800"/>
            <a:ext cx="1329065" cy="130149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F17107B-0F8B-4144-8649-0C440DD7D308}"/>
              </a:ext>
            </a:extLst>
          </p:cNvPr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85000"/>
                    </a14:imgEffect>
                    <a14:imgEffect>
                      <a14:brightnessContrast bright="5000"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2348683"/>
            <a:ext cx="1513755" cy="1133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100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000">
        <p14:flash/>
      </p:transition>
    </mc:Choice>
    <mc:Fallback xmlns="">
      <p:transition advTm="2000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C9B9F33B-F0CC-4410-85D0-1B957DF435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4045020" cy="1325563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br>
              <a:rPr lang="en-US" sz="2100" dirty="0">
                <a:latin typeface="Jokerman" panose="04090605060D06020702" pitchFamily="82" charset="0"/>
              </a:rPr>
            </a:br>
            <a:br>
              <a:rPr lang="en-US" sz="2100" dirty="0">
                <a:latin typeface="Jokerman" panose="04090605060D06020702" pitchFamily="82" charset="0"/>
              </a:rPr>
            </a:b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TREEHOUSE</a:t>
            </a:r>
            <a:br>
              <a:rPr lang="en-US" sz="2100" dirty="0">
                <a:latin typeface="Jokerman" panose="04090605060D06020702" pitchFamily="82" charset="0"/>
              </a:rPr>
            </a:br>
            <a:endParaRPr lang="en-US" sz="2100" dirty="0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55CB1B7E-4B0B-4E99-9560-9667270DA7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6521" y="1"/>
            <a:ext cx="851299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6727" y="1825625"/>
            <a:ext cx="404502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ENGAGE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i="1" dirty="0"/>
              <a:t>Don’t forget to sing and dance!!!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sz="1600" dirty="0">
                <a:highlight>
                  <a:srgbClr val="FF0000"/>
                </a:highlight>
              </a:rPr>
              <a:t>(Do you have a favorite song that you like to sing with your baby? Can you sing it together now?)</a:t>
            </a:r>
          </a:p>
          <a:p>
            <a:pPr marL="0" indent="0">
              <a:buNone/>
            </a:pPr>
            <a:endParaRPr lang="en-US" sz="1600" i="1" dirty="0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C924DBCE-E731-4B22-8181-A39C1D862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00473" y="2700688"/>
            <a:ext cx="609320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CD4A7E-E088-4F74-A57F-70656BE683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191" r="16812" b="3"/>
          <a:stretch/>
        </p:blipFill>
        <p:spPr>
          <a:xfrm>
            <a:off x="6164668" y="852372"/>
            <a:ext cx="2322605" cy="3096807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196DE3D2-178D-4017-842D-87C88CE92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42910" y="0"/>
            <a:ext cx="1736439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43621FD4-D14D-45D5-9A57-9A2DE5EA59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66898" y="1026771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89A17BE7-B263-44B3-8C2C-FDF4BFF117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733" r="7332"/>
          <a:stretch/>
        </p:blipFill>
        <p:spPr>
          <a:xfrm>
            <a:off x="5042910" y="4685200"/>
            <a:ext cx="2050306" cy="2172801"/>
          </a:xfrm>
          <a:custGeom>
            <a:avLst/>
            <a:gdLst/>
            <a:ahLst/>
            <a:cxnLst/>
            <a:rect l="l" t="t" r="r" b="b"/>
            <a:pathLst>
              <a:path w="2733741" h="2172801">
                <a:moveTo>
                  <a:pt x="1366871" y="0"/>
                </a:moveTo>
                <a:cubicBezTo>
                  <a:pt x="2121772" y="0"/>
                  <a:pt x="2733741" y="595368"/>
                  <a:pt x="2733741" y="1329791"/>
                </a:cubicBezTo>
                <a:cubicBezTo>
                  <a:pt x="2733741" y="1605200"/>
                  <a:pt x="2647683" y="1861054"/>
                  <a:pt x="2500301" y="2073290"/>
                </a:cubicBezTo>
                <a:lnTo>
                  <a:pt x="2423813" y="2172801"/>
                </a:lnTo>
                <a:lnTo>
                  <a:pt x="309928" y="2172801"/>
                </a:lnTo>
                <a:lnTo>
                  <a:pt x="233440" y="2073290"/>
                </a:lnTo>
                <a:cubicBezTo>
                  <a:pt x="86058" y="1861054"/>
                  <a:pt x="0" y="1605200"/>
                  <a:pt x="0" y="1329791"/>
                </a:cubicBezTo>
                <a:cubicBezTo>
                  <a:pt x="0" y="595368"/>
                  <a:pt x="611969" y="0"/>
                  <a:pt x="1366871" y="0"/>
                </a:cubicBezTo>
                <a:close/>
              </a:path>
            </a:pathLst>
          </a:custGeom>
        </p:spPr>
      </p:pic>
      <p:sp>
        <p:nvSpPr>
          <p:cNvPr id="44" name="Arc 43">
            <a:extLst>
              <a:ext uri="{FF2B5EF4-FFF2-40B4-BE49-F238E27FC236}">
                <a16:creationId xmlns:a16="http://schemas.microsoft.com/office/drawing/2014/main" id="{034ACCCC-54D4-4F78-9B85-4A34FEBAA9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54998">
            <a:off x="4541892" y="4209253"/>
            <a:ext cx="2901163" cy="3868217"/>
          </a:xfrm>
          <a:prstGeom prst="arc">
            <a:avLst>
              <a:gd name="adj1" fmla="val 16200000"/>
              <a:gd name="adj2" fmla="val 20479261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72413CFE-8B8A-45C9-B7BA-CF49986D48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54162" y="4112081"/>
            <a:ext cx="889838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525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000">
        <p14:flash/>
      </p:transition>
    </mc:Choice>
    <mc:Fallback xmlns="">
      <p:transition advTm="2000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6544" y="450221"/>
            <a:ext cx="2521609" cy="3911523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025" y="762000"/>
            <a:ext cx="2078754" cy="3230578"/>
          </a:xfrm>
        </p:spPr>
        <p:txBody>
          <a:bodyPr>
            <a:normAutofit/>
          </a:bodyPr>
          <a:lstStyle/>
          <a:p>
            <a:r>
              <a:rPr lang="en-US" sz="1800" dirty="0">
                <a:solidFill>
                  <a:srgbClr val="FFFFFF"/>
                </a:solidFill>
                <a:latin typeface="Jokerman" panose="04090605060D06020702" pitchFamily="82" charset="0"/>
              </a:rPr>
              <a:t>CHILD DEVELOPMENT</a:t>
            </a:r>
            <a:br>
              <a:rPr lang="en-US" sz="1800" dirty="0">
                <a:solidFill>
                  <a:srgbClr val="FFFFFF"/>
                </a:solidFill>
                <a:latin typeface="Jokerman" panose="04090605060D06020702" pitchFamily="82" charset="0"/>
              </a:rPr>
            </a:br>
            <a:r>
              <a:rPr lang="en-US" sz="1800" dirty="0">
                <a:solidFill>
                  <a:srgbClr val="FFFFFF"/>
                </a:solidFill>
                <a:latin typeface="Jokerman" panose="04090605060D06020702" pitchFamily="82" charset="0"/>
              </a:rPr>
              <a:t>PROCESS</a:t>
            </a:r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D97A9F3-23E4-4B8E-BD38-8C08AA69FF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90088" y="448056"/>
            <a:ext cx="2402367" cy="1883664"/>
          </a:xfrm>
          <a:prstGeom prst="rect">
            <a:avLst/>
          </a:prstGeom>
          <a:solidFill>
            <a:srgbClr val="CE8975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CA530EF-BC8E-464A-B890-0C4E8214209C}"/>
              </a:ext>
            </a:extLst>
          </p:cNvPr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  <a14:imgEffect>
                      <a14:brightnessContrast contrast="-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29691" y="3378320"/>
            <a:ext cx="1830445" cy="1257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39A73BA-713C-4649-8A2F-834D01751E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90088" y="2478024"/>
            <a:ext cx="2402367" cy="1883664"/>
          </a:xfrm>
          <a:prstGeom prst="rect">
            <a:avLst/>
          </a:prstGeom>
          <a:solidFill>
            <a:srgbClr val="CE8975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3069FC7-4FB4-499E-8D83-6119DCADAC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9000" y="1768897"/>
            <a:ext cx="1666198" cy="1363865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DD63F128-A717-47EC-A567-0ACD2DBC60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90088" y="4517136"/>
            <a:ext cx="2402367" cy="1883664"/>
          </a:xfrm>
          <a:prstGeom prst="rect">
            <a:avLst/>
          </a:prstGeom>
          <a:solidFill>
            <a:srgbClr val="CE8975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2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5368" y="445459"/>
            <a:ext cx="3267576" cy="5957175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41982" y="685800"/>
            <a:ext cx="2814347" cy="5356997"/>
          </a:xfrm>
        </p:spPr>
        <p:txBody>
          <a:bodyPr anchor="ctr">
            <a:normAutofit fontScale="25000" lnSpcReduction="20000"/>
          </a:bodyPr>
          <a:lstStyle/>
          <a:p>
            <a:pPr marL="0" indent="0" algn="ctr">
              <a:buNone/>
            </a:pPr>
            <a:r>
              <a:rPr lang="en-US" sz="4400" dirty="0"/>
              <a:t>Watch for these Social Emotional Milestones</a:t>
            </a:r>
          </a:p>
          <a:p>
            <a:pPr marL="0" indent="0" algn="ctr">
              <a:buNone/>
            </a:pPr>
            <a:r>
              <a:rPr lang="en-US" sz="4400" dirty="0"/>
              <a:t>(Attachment/ Separation/ Autonomy)</a:t>
            </a:r>
          </a:p>
          <a:p>
            <a:pPr marL="0" indent="0">
              <a:buNone/>
            </a:pPr>
            <a:endParaRPr lang="en-US" sz="4800" dirty="0"/>
          </a:p>
          <a:p>
            <a:pPr marL="0" indent="0">
              <a:buNone/>
            </a:pPr>
            <a:endParaRPr lang="en-US" sz="4800" dirty="0"/>
          </a:p>
          <a:p>
            <a:pPr marL="0" indent="0">
              <a:buNone/>
            </a:pPr>
            <a:r>
              <a:rPr lang="en-US" sz="4800" dirty="0"/>
              <a:t>Social smile (young infants) </a:t>
            </a:r>
          </a:p>
          <a:p>
            <a:pPr marL="0" indent="0">
              <a:buNone/>
            </a:pPr>
            <a:endParaRPr lang="en-US" sz="3700" dirty="0"/>
          </a:p>
          <a:p>
            <a:pPr marL="0" indent="0">
              <a:buNone/>
            </a:pPr>
            <a:endParaRPr lang="en-US" sz="3700" dirty="0"/>
          </a:p>
          <a:p>
            <a:pPr marL="0" indent="0">
              <a:buNone/>
            </a:pPr>
            <a:endParaRPr lang="en-US" sz="3700" dirty="0"/>
          </a:p>
          <a:p>
            <a:pPr marL="0" indent="0">
              <a:buNone/>
            </a:pPr>
            <a:endParaRPr lang="en-US" sz="3700" dirty="0"/>
          </a:p>
          <a:p>
            <a:pPr marL="0" indent="0">
              <a:buNone/>
            </a:pPr>
            <a:endParaRPr lang="en-US" sz="3700" dirty="0"/>
          </a:p>
          <a:p>
            <a:pPr marL="0" indent="0">
              <a:buNone/>
            </a:pPr>
            <a:endParaRPr lang="en-US" sz="4800" dirty="0"/>
          </a:p>
          <a:p>
            <a:pPr marL="0" indent="0">
              <a:buNone/>
            </a:pPr>
            <a:endParaRPr lang="en-US" sz="3700" dirty="0"/>
          </a:p>
          <a:p>
            <a:pPr marL="0" indent="0">
              <a:buNone/>
            </a:pPr>
            <a:endParaRPr lang="en-US" sz="3700" dirty="0"/>
          </a:p>
          <a:p>
            <a:pPr marL="0" indent="0">
              <a:buNone/>
            </a:pPr>
            <a:r>
              <a:rPr lang="en-US" sz="4800" dirty="0"/>
              <a:t>Stranger Anxiety (older infants)</a:t>
            </a:r>
          </a:p>
          <a:p>
            <a:pPr marL="0" indent="0">
              <a:buNone/>
            </a:pPr>
            <a:endParaRPr lang="en-US" sz="3700" dirty="0"/>
          </a:p>
          <a:p>
            <a:pPr marL="0" indent="0">
              <a:buNone/>
            </a:pPr>
            <a:endParaRPr lang="en-US" sz="3700" dirty="0"/>
          </a:p>
          <a:p>
            <a:pPr marL="0" indent="0">
              <a:buNone/>
            </a:pPr>
            <a:endParaRPr lang="en-US" sz="3700" dirty="0"/>
          </a:p>
          <a:p>
            <a:pPr marL="0" indent="0">
              <a:buNone/>
            </a:pPr>
            <a:endParaRPr lang="en-US" sz="3700" dirty="0"/>
          </a:p>
          <a:p>
            <a:pPr marL="0" indent="0">
              <a:buNone/>
            </a:pPr>
            <a:endParaRPr lang="en-US" sz="3700" dirty="0"/>
          </a:p>
          <a:p>
            <a:pPr marL="0" indent="0">
              <a:buNone/>
            </a:pPr>
            <a:endParaRPr lang="en-US" sz="3700" dirty="0"/>
          </a:p>
          <a:p>
            <a:pPr marL="0" indent="0">
              <a:buNone/>
            </a:pPr>
            <a:endParaRPr lang="en-US" sz="4800" dirty="0"/>
          </a:p>
          <a:p>
            <a:pPr marL="0" indent="0">
              <a:buNone/>
            </a:pPr>
            <a:endParaRPr lang="en-US" sz="4800" dirty="0"/>
          </a:p>
          <a:p>
            <a:pPr marL="0" indent="0">
              <a:buNone/>
            </a:pPr>
            <a:r>
              <a:rPr lang="en-US" sz="4800" dirty="0"/>
              <a:t>Separation Anxiety</a:t>
            </a:r>
            <a:r>
              <a:rPr lang="en-US" sz="4800" i="1" dirty="0"/>
              <a:t> </a:t>
            </a:r>
            <a:r>
              <a:rPr lang="en-US" sz="4800" dirty="0"/>
              <a:t>and Exploration (young  toddlers)</a:t>
            </a:r>
            <a:r>
              <a:rPr lang="en-US" sz="4800" i="1" dirty="0"/>
              <a:t> </a:t>
            </a:r>
          </a:p>
          <a:p>
            <a:pPr marL="0" indent="0">
              <a:buNone/>
            </a:pPr>
            <a:endParaRPr lang="en-US" sz="4800" dirty="0"/>
          </a:p>
          <a:p>
            <a:pPr marL="0" indent="0">
              <a:buNone/>
            </a:pPr>
            <a:r>
              <a:rPr lang="en-US" sz="4800" dirty="0"/>
              <a:t>Joint Attention shared joy (young and older toddlers)</a:t>
            </a:r>
          </a:p>
          <a:p>
            <a:pPr marL="0" indent="0">
              <a:buNone/>
            </a:pPr>
            <a:endParaRPr lang="en-US" sz="4800" dirty="0"/>
          </a:p>
          <a:p>
            <a:pPr marL="0" indent="0">
              <a:buNone/>
            </a:pPr>
            <a:endParaRPr lang="en-US" sz="3700" dirty="0"/>
          </a:p>
          <a:p>
            <a:pPr marL="0" indent="0">
              <a:buNone/>
            </a:pPr>
            <a:endParaRPr lang="en-US" sz="3700" dirty="0"/>
          </a:p>
          <a:p>
            <a:pPr marL="0" indent="0">
              <a:buNone/>
            </a:pPr>
            <a:endParaRPr lang="en-US" sz="3700" dirty="0"/>
          </a:p>
          <a:p>
            <a:pPr marL="0" indent="0">
              <a:buNone/>
            </a:pPr>
            <a:endParaRPr lang="en-US" sz="3700" dirty="0"/>
          </a:p>
          <a:p>
            <a:pPr marL="0" indent="0">
              <a:buNone/>
            </a:pPr>
            <a:endParaRPr lang="en-US" sz="3700" dirty="0"/>
          </a:p>
          <a:p>
            <a:pPr marL="0" indent="0">
              <a:buNone/>
            </a:pPr>
            <a:endParaRPr lang="en-US" sz="3700" dirty="0"/>
          </a:p>
          <a:p>
            <a:pPr marL="0" indent="0">
              <a:buNone/>
            </a:pPr>
            <a:r>
              <a:rPr lang="en-US" sz="4800" dirty="0"/>
              <a:t>Autonomy (“terrible twos” in older toddlers)</a:t>
            </a:r>
          </a:p>
          <a:p>
            <a:pPr marL="0" indent="0">
              <a:buNone/>
            </a:pPr>
            <a:endParaRPr lang="en-US" sz="3700" dirty="0"/>
          </a:p>
          <a:p>
            <a:pPr marL="0" indent="0">
              <a:buNone/>
            </a:pPr>
            <a:endParaRPr lang="en-US" sz="3700" dirty="0">
              <a:highlight>
                <a:srgbClr val="FF0000"/>
              </a:highlight>
            </a:endParaRPr>
          </a:p>
          <a:p>
            <a:pPr marL="0" indent="0">
              <a:buNone/>
            </a:pPr>
            <a:r>
              <a:rPr lang="en-US" sz="3700" dirty="0">
                <a:highlight>
                  <a:srgbClr val="FF0000"/>
                </a:highlight>
              </a:rPr>
              <a:t>(</a:t>
            </a:r>
            <a:r>
              <a:rPr lang="en-US" sz="5600" dirty="0">
                <a:highlight>
                  <a:srgbClr val="FF0000"/>
                </a:highlight>
              </a:rPr>
              <a:t>Where does your child fit in?)</a:t>
            </a:r>
          </a:p>
          <a:p>
            <a:pPr marL="0" indent="0">
              <a:buNone/>
            </a:pPr>
            <a:r>
              <a:rPr lang="en-US" sz="5600" dirty="0">
                <a:highlight>
                  <a:srgbClr val="FF0000"/>
                </a:highlight>
              </a:rPr>
              <a:t>What is next?</a:t>
            </a:r>
          </a:p>
          <a:p>
            <a:pPr marL="0" indent="0">
              <a:buNone/>
            </a:pPr>
            <a:endParaRPr lang="en-US" sz="5600" dirty="0"/>
          </a:p>
          <a:p>
            <a:pPr>
              <a:buFont typeface="Wingdings" panose="05000000000000000000" pitchFamily="2" charset="2"/>
              <a:buChar char="Ø"/>
            </a:pPr>
            <a:endParaRPr lang="en-US" sz="170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5CC4153-3F0D-4F4C-8F12-E8FC3FA40A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6543" y="4517136"/>
            <a:ext cx="2521610" cy="1890452"/>
          </a:xfrm>
          <a:prstGeom prst="rect">
            <a:avLst/>
          </a:prstGeom>
          <a:solidFill>
            <a:srgbClr val="652E59">
              <a:alpha val="95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04DC84D-E697-42EC-B07E-1F8510604442}"/>
              </a:ext>
            </a:extLst>
          </p:cNvPr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95000"/>
                    </a14:imgEffect>
                    <a14:imgEffect>
                      <a14:brightnessContrast bright="5000" contrast="-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19566" y="4880923"/>
            <a:ext cx="1846538" cy="1320749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434957F-C25A-4333-97BD-2BD45D97D00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45571" y="409275"/>
            <a:ext cx="1912229" cy="1187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4070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59" y="321732"/>
            <a:ext cx="5293730" cy="1964266"/>
          </a:xfrm>
          <a:prstGeom prst="rect">
            <a:avLst/>
          </a:prstGeom>
          <a:solidFill>
            <a:srgbClr val="3033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192" y="491260"/>
            <a:ext cx="4945641" cy="162521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br>
              <a:rPr lang="en-US" sz="2400" dirty="0">
                <a:solidFill>
                  <a:srgbClr val="FFFFFF"/>
                </a:solidFill>
                <a:latin typeface="Jokerman" panose="04090605060D06020702" pitchFamily="82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TREEHOUSE</a:t>
            </a:r>
            <a:br>
              <a:rPr lang="en-US" sz="2400" dirty="0">
                <a:solidFill>
                  <a:srgbClr val="FFFFFF"/>
                </a:solidFill>
                <a:latin typeface="Jokerman" panose="04090605060D06020702" pitchFamily="82" charset="0"/>
              </a:rPr>
            </a:br>
            <a:br>
              <a:rPr lang="en-US" sz="2400" dirty="0">
                <a:solidFill>
                  <a:srgbClr val="FFFFFF"/>
                </a:solidFill>
                <a:latin typeface="+mn-lt"/>
              </a:rPr>
            </a:br>
            <a:endParaRPr lang="en-US" sz="240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3B81349-3A7E-4A66-9ED9-66E6F8E29C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6887" y="2454901"/>
            <a:ext cx="2580872" cy="4080255"/>
          </a:xfrm>
          <a:prstGeom prst="rect">
            <a:avLst/>
          </a:prstGeom>
          <a:solidFill>
            <a:srgbClr val="FF9D00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  <a14:imgEffect>
                      <a14:brightnessContrast contras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3192" y="3461000"/>
            <a:ext cx="2300517" cy="2049200"/>
          </a:xfrm>
          <a:prstGeom prst="rect">
            <a:avLst/>
          </a:prstGeom>
          <a:noFill/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4A37A7FF-19A5-40D8-8D0C-E780CBD330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56101" y="2454900"/>
            <a:ext cx="2580872" cy="4080255"/>
          </a:xfrm>
          <a:prstGeom prst="rect">
            <a:avLst/>
          </a:prstGeom>
          <a:solidFill>
            <a:srgbClr val="FF9D00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5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04227" y="3685977"/>
            <a:ext cx="2300519" cy="1599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7731" y="321732"/>
            <a:ext cx="3234970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7042" y="762983"/>
            <a:ext cx="2636346" cy="533092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3600" dirty="0">
                <a:solidFill>
                  <a:srgbClr val="FFFFFF"/>
                </a:solidFill>
              </a:rPr>
              <a:t>ENCOURAGE</a:t>
            </a:r>
          </a:p>
          <a:p>
            <a:pPr marL="0" indent="0">
              <a:buNone/>
            </a:pPr>
            <a:r>
              <a:rPr lang="en-US" sz="2100" dirty="0">
                <a:solidFill>
                  <a:srgbClr val="FFFFFF"/>
                </a:solidFill>
              </a:rPr>
              <a:t>You can do it!</a:t>
            </a:r>
          </a:p>
          <a:p>
            <a:pPr marL="0" indent="0">
              <a:buNone/>
            </a:pPr>
            <a:r>
              <a:rPr lang="en-US" sz="2100" dirty="0">
                <a:solidFill>
                  <a:srgbClr val="FFFFFF"/>
                </a:solidFill>
              </a:rPr>
              <a:t>Yeah!</a:t>
            </a:r>
          </a:p>
          <a:p>
            <a:pPr marL="0" indent="0">
              <a:buNone/>
            </a:pPr>
            <a:r>
              <a:rPr lang="en-US" sz="2100" dirty="0">
                <a:solidFill>
                  <a:srgbClr val="FFFFFF"/>
                </a:solidFill>
              </a:rPr>
              <a:t>You did it!</a:t>
            </a:r>
          </a:p>
          <a:p>
            <a:pPr marL="0" indent="0">
              <a:buNone/>
            </a:pPr>
            <a:endParaRPr lang="en-US" sz="2100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US" sz="2100" dirty="0">
              <a:solidFill>
                <a:srgbClr val="FFFFFF"/>
              </a:solidFill>
            </a:endParaRPr>
          </a:p>
          <a:p>
            <a:pPr marL="0" indent="0" algn="ctr">
              <a:buNone/>
            </a:pP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Be your baby’s cheerleader!!!</a:t>
            </a:r>
          </a:p>
          <a:p>
            <a:pPr marL="0" indent="0">
              <a:buNone/>
            </a:pPr>
            <a:endParaRPr lang="en-US" sz="2100" dirty="0">
              <a:solidFill>
                <a:srgbClr val="FFFFFF"/>
              </a:solidFill>
            </a:endParaRPr>
          </a:p>
          <a:p>
            <a:endParaRPr lang="en-US" sz="2100" dirty="0">
              <a:solidFill>
                <a:srgbClr val="FFFFFF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EAC0075-1FAD-410A-97E0-33C21AC07D25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23767" y="4633912"/>
            <a:ext cx="2722895" cy="13026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54869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000">
        <p14:flash/>
      </p:transition>
    </mc:Choice>
    <mc:Fallback xmlns="">
      <p:transition advTm="2000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6" name="Rectangle 7">
            <a:extLst>
              <a:ext uri="{FF2B5EF4-FFF2-40B4-BE49-F238E27FC236}">
                <a16:creationId xmlns:a16="http://schemas.microsoft.com/office/drawing/2014/main" id="{1709F1D5-B0F1-4714-A239-E5B61C1619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: Rounded Corners 9">
            <a:extLst>
              <a:ext uri="{FF2B5EF4-FFF2-40B4-BE49-F238E27FC236}">
                <a16:creationId xmlns:a16="http://schemas.microsoft.com/office/drawing/2014/main" id="{228FB460-D3FF-4440-A020-05982A09E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5409" y="1011045"/>
            <a:ext cx="3277394" cy="4369859"/>
          </a:xfrm>
          <a:prstGeom prst="roundRect">
            <a:avLst>
              <a:gd name="adj" fmla="val 275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1B147F-8C2F-4462-A91B-A730B53C9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619" y="1112969"/>
            <a:ext cx="2952974" cy="4166010"/>
          </a:xfrm>
        </p:spPr>
        <p:txBody>
          <a:bodyPr>
            <a:normAutofit/>
          </a:bodyPr>
          <a:lstStyle/>
          <a:p>
            <a:br>
              <a:rPr lang="en-US" dirty="0">
                <a:solidFill>
                  <a:srgbClr val="FFFFFF"/>
                </a:solidFill>
                <a:latin typeface="Jokerman" panose="04090605060D06020702" pitchFamily="82" charset="0"/>
              </a:rPr>
            </a:b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TREEHOUSE</a:t>
            </a:r>
            <a:br>
              <a:rPr lang="en-US" dirty="0">
                <a:solidFill>
                  <a:srgbClr val="FFFFFF"/>
                </a:solidFill>
                <a:latin typeface="Jokerman" panose="04090605060D06020702" pitchFamily="82" charset="0"/>
              </a:rPr>
            </a:b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847E93-7DC1-4D4B-8829-B19AA713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7896" y="0"/>
            <a:ext cx="866357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566D6E1-03A1-4D73-A4E0-35D74D568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971133" y="-1"/>
            <a:ext cx="130305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8" name="Freeform: Shape 15">
            <a:extLst>
              <a:ext uri="{FF2B5EF4-FFF2-40B4-BE49-F238E27FC236}">
                <a16:creationId xmlns:a16="http://schemas.microsoft.com/office/drawing/2014/main" id="{9F835A99-04AC-494A-A572-AFE8413CC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36831"/>
            <a:ext cx="119805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8F52E9-7D37-45FD-AC3E-FC75471DF2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0" y="820880"/>
            <a:ext cx="3943349" cy="4889350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What did you find helpful from our session?</a:t>
            </a:r>
          </a:p>
          <a:p>
            <a:pPr marL="0" indent="0" algn="ctr">
              <a:buNone/>
            </a:pPr>
            <a:r>
              <a:rPr lang="en-US" dirty="0"/>
              <a:t>Can you say at least one thing you learned today?</a:t>
            </a:r>
          </a:p>
        </p:txBody>
      </p:sp>
      <p:sp>
        <p:nvSpPr>
          <p:cNvPr id="69" name="Freeform: Shape 17">
            <a:extLst>
              <a:ext uri="{FF2B5EF4-FFF2-40B4-BE49-F238E27FC236}">
                <a16:creationId xmlns:a16="http://schemas.microsoft.com/office/drawing/2014/main" id="{7B786209-1B0B-4CA9-9BDD-F7327066A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161135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0" name="Freeform: Shape 19">
            <a:extLst>
              <a:ext uri="{FF2B5EF4-FFF2-40B4-BE49-F238E27FC236}">
                <a16:creationId xmlns:a16="http://schemas.microsoft.com/office/drawing/2014/main" id="{2D2964BB-484D-45AE-AD66-D407D062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563731" y="5717905"/>
            <a:ext cx="1328706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1" name="Freeform: Shape 21">
            <a:extLst>
              <a:ext uri="{FF2B5EF4-FFF2-40B4-BE49-F238E27FC236}">
                <a16:creationId xmlns:a16="http://schemas.microsoft.com/office/drawing/2014/main" id="{6691AC69-A76E-4DAB-B565-468B6B87A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099729" y="6258755"/>
            <a:ext cx="1174455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679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000">
        <p14:flash/>
      </p:transition>
    </mc:Choice>
    <mc:Fallback xmlns="">
      <p:transition advTm="2000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6" name="Rectangle 7">
            <a:extLst>
              <a:ext uri="{FF2B5EF4-FFF2-40B4-BE49-F238E27FC236}">
                <a16:creationId xmlns:a16="http://schemas.microsoft.com/office/drawing/2014/main" id="{1709F1D5-B0F1-4714-A239-E5B61C1619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: Rounded Corners 9">
            <a:extLst>
              <a:ext uri="{FF2B5EF4-FFF2-40B4-BE49-F238E27FC236}">
                <a16:creationId xmlns:a16="http://schemas.microsoft.com/office/drawing/2014/main" id="{228FB460-D3FF-4440-A020-05982A09E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5409" y="1011045"/>
            <a:ext cx="3277394" cy="4369859"/>
          </a:xfrm>
          <a:prstGeom prst="roundRect">
            <a:avLst>
              <a:gd name="adj" fmla="val 275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1B147F-8C2F-4462-A91B-A730B53C9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618" y="1112969"/>
            <a:ext cx="3092381" cy="4166010"/>
          </a:xfrm>
        </p:spPr>
        <p:txBody>
          <a:bodyPr>
            <a:normAutofit/>
          </a:bodyPr>
          <a:lstStyle/>
          <a:p>
            <a:br>
              <a:rPr lang="en-US" dirty="0">
                <a:solidFill>
                  <a:srgbClr val="FFFFFF"/>
                </a:solidFill>
                <a:latin typeface="Jokerman" panose="04090605060D06020702" pitchFamily="82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TREEHOUSE</a:t>
            </a:r>
            <a:br>
              <a:rPr lang="en-US" sz="3600" dirty="0">
                <a:solidFill>
                  <a:srgbClr val="FFFFFF"/>
                </a:solidFill>
                <a:latin typeface="Jokerman" panose="04090605060D06020702" pitchFamily="82" charset="0"/>
              </a:rPr>
            </a:br>
            <a:endParaRPr lang="en-US" sz="3600" dirty="0">
              <a:solidFill>
                <a:srgbClr val="FFFFFF"/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847E93-7DC1-4D4B-8829-B19AA713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7896" y="0"/>
            <a:ext cx="866357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566D6E1-03A1-4D73-A4E0-35D74D568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971133" y="-1"/>
            <a:ext cx="130305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8" name="Freeform: Shape 15">
            <a:extLst>
              <a:ext uri="{FF2B5EF4-FFF2-40B4-BE49-F238E27FC236}">
                <a16:creationId xmlns:a16="http://schemas.microsoft.com/office/drawing/2014/main" id="{9F835A99-04AC-494A-A572-AFE8413CC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36831"/>
            <a:ext cx="119805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8F52E9-7D37-45FD-AC3E-FC75471DF2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0" y="820880"/>
            <a:ext cx="3943349" cy="4889350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en-US" sz="2400" dirty="0"/>
              <a:t>On a 1-10 scale with 1 being </a:t>
            </a:r>
            <a:r>
              <a:rPr lang="en-US" sz="2400" i="1" u="sng" dirty="0"/>
              <a:t>not likely </a:t>
            </a:r>
            <a:r>
              <a:rPr lang="en-US" sz="2400" dirty="0"/>
              <a:t>and 10 being </a:t>
            </a:r>
            <a:r>
              <a:rPr lang="en-US" sz="2400" i="1" u="sng" dirty="0"/>
              <a:t>very likely</a:t>
            </a:r>
            <a:r>
              <a:rPr lang="en-US" sz="2400" dirty="0"/>
              <a:t>, how likely are you to try out something new that you learned today?</a:t>
            </a:r>
          </a:p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r>
              <a:rPr lang="en-US" sz="2400" dirty="0"/>
              <a:t>What would hold you back?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Any other questions?</a:t>
            </a:r>
          </a:p>
        </p:txBody>
      </p:sp>
      <p:sp>
        <p:nvSpPr>
          <p:cNvPr id="69" name="Freeform: Shape 17">
            <a:extLst>
              <a:ext uri="{FF2B5EF4-FFF2-40B4-BE49-F238E27FC236}">
                <a16:creationId xmlns:a16="http://schemas.microsoft.com/office/drawing/2014/main" id="{7B786209-1B0B-4CA9-9BDD-F7327066A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161135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0" name="Freeform: Shape 19">
            <a:extLst>
              <a:ext uri="{FF2B5EF4-FFF2-40B4-BE49-F238E27FC236}">
                <a16:creationId xmlns:a16="http://schemas.microsoft.com/office/drawing/2014/main" id="{2D2964BB-484D-45AE-AD66-D407D062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563731" y="5717905"/>
            <a:ext cx="1328706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1" name="Freeform: Shape 21">
            <a:extLst>
              <a:ext uri="{FF2B5EF4-FFF2-40B4-BE49-F238E27FC236}">
                <a16:creationId xmlns:a16="http://schemas.microsoft.com/office/drawing/2014/main" id="{6691AC69-A76E-4DAB-B565-468B6B87A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099729" y="6258755"/>
            <a:ext cx="1174455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8287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000">
        <p14:flash/>
      </p:transition>
    </mc:Choice>
    <mc:Fallback xmlns="">
      <p:transition advTm="2000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25454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49FC36-7325-4ADC-A032-8BFAC3C79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6200" y="1153572"/>
            <a:ext cx="2991625" cy="44611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TREEHOUSE Billing</a:t>
            </a:r>
          </a:p>
        </p:txBody>
      </p:sp>
      <p:sp>
        <p:nvSpPr>
          <p:cNvPr id="16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270E1B-9817-4BBF-A2ED-FD31860735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5481" y="591344"/>
            <a:ext cx="5179868" cy="5585619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endParaRPr lang="en-US" sz="25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sz="25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sz="25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25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ICD codes</a:t>
            </a:r>
            <a:r>
              <a:rPr lang="en-US" sz="2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use both Z13.40 (screening for developmental delay nonspecific) </a:t>
            </a:r>
            <a:r>
              <a:rPr lang="en-US" sz="25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</a:t>
            </a:r>
            <a:r>
              <a:rPr lang="en-US" sz="2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Z13.42 (screening for global developmental delay)    </a:t>
            </a:r>
          </a:p>
          <a:p>
            <a:pPr marL="0" indent="0">
              <a:lnSpc>
                <a:spcPct val="90000"/>
              </a:lnSpc>
              <a:buNone/>
            </a:pPr>
            <a:endParaRPr lang="en-US" sz="25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25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CPT codes:</a:t>
            </a:r>
            <a:r>
              <a:rPr lang="en-US" sz="2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99215</a:t>
            </a:r>
          </a:p>
          <a:p>
            <a:pPr marL="0" indent="0">
              <a:lnSpc>
                <a:spcPct val="90000"/>
              </a:lnSpc>
              <a:buNone/>
            </a:pPr>
            <a:endParaRPr lang="en-US" sz="2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*(use appropriate telehealth modifiers such as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-95 or –GT depending on insurance plan)</a:t>
            </a:r>
          </a:p>
          <a:p>
            <a:pPr>
              <a:lnSpc>
                <a:spcPct val="90000"/>
              </a:lnSpc>
            </a:pP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2531789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000">
        <p14:flash/>
      </p:transition>
    </mc:Choice>
    <mc:Fallback xmlns="">
      <p:transition advTm="2000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1135A26D-9D47-467E-91F1-31149BF0D2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4045020" cy="1325563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br>
              <a:rPr lang="en-US" sz="2100" dirty="0">
                <a:latin typeface="Jokerman" panose="04090605060D06020702" pitchFamily="82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TREEHOUSE</a:t>
            </a:r>
            <a:br>
              <a:rPr lang="en-US" sz="4000" dirty="0">
                <a:latin typeface="Jokerman" panose="04090605060D06020702" pitchFamily="82" charset="0"/>
              </a:rPr>
            </a:br>
            <a:br>
              <a:rPr lang="en-US" sz="2100" dirty="0">
                <a:latin typeface="+mn-lt"/>
              </a:rPr>
            </a:br>
            <a:endParaRPr lang="en-US" sz="2100" dirty="0">
              <a:latin typeface="+mn-lt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CB147A70-DC29-4DDF-A34C-2B82C6E229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39499" y="0"/>
            <a:ext cx="631877" cy="354793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404502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400" dirty="0"/>
              <a:t>Any questions, contact:</a:t>
            </a:r>
          </a:p>
          <a:p>
            <a:pPr marL="0" indent="0" algn="ctr">
              <a:buNone/>
            </a:pPr>
            <a:r>
              <a:rPr lang="en-US" sz="2800" dirty="0"/>
              <a:t>Ken Tellerman M.D.</a:t>
            </a:r>
          </a:p>
          <a:p>
            <a:pPr marL="0" indent="0" algn="ctr">
              <a:buNone/>
            </a:pPr>
            <a:r>
              <a:rPr lang="en-US" sz="2000" dirty="0"/>
              <a:t>ktpedmd@aol.com</a:t>
            </a:r>
          </a:p>
          <a:p>
            <a:pPr marL="0" indent="0" algn="ctr">
              <a:buNone/>
            </a:pPr>
            <a:r>
              <a:rPr lang="en-US" sz="2800" dirty="0" err="1"/>
              <a:t>Annemiek</a:t>
            </a:r>
            <a:r>
              <a:rPr lang="en-US" sz="2800" dirty="0"/>
              <a:t> Wilms-</a:t>
            </a:r>
            <a:r>
              <a:rPr lang="en-US" sz="2800" dirty="0" err="1"/>
              <a:t>Floet</a:t>
            </a:r>
            <a:r>
              <a:rPr lang="en-US" sz="2800" dirty="0"/>
              <a:t> M.D.</a:t>
            </a:r>
          </a:p>
          <a:p>
            <a:pPr marL="0" indent="0" algn="ctr">
              <a:buNone/>
            </a:pPr>
            <a:r>
              <a:rPr lang="en-US" sz="2000" dirty="0"/>
              <a:t>wilmsfloet@kennedykrieger.org</a:t>
            </a:r>
          </a:p>
          <a:p>
            <a:pPr marL="0" indent="0" algn="ctr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3B438362-1E1E-4C62-A99E-4134CB1636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60593" y="1327365"/>
            <a:ext cx="458143" cy="61085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6C077334-5571-4B83-A83E-4CCCFA7B5E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64652" y="0"/>
            <a:ext cx="1570497" cy="1402773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  <a14:imgEffect>
                      <a14:brightnessContrast contras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30080" y="2813239"/>
            <a:ext cx="1900067" cy="1692496"/>
          </a:xfrm>
          <a:custGeom>
            <a:avLst/>
            <a:gdLst/>
            <a:ahLst/>
            <a:cxnLst/>
            <a:rect l="l" t="t" r="r" b="b"/>
            <a:pathLst>
              <a:path w="1999274" h="2247255">
                <a:moveTo>
                  <a:pt x="108501" y="0"/>
                </a:moveTo>
                <a:lnTo>
                  <a:pt x="1890773" y="0"/>
                </a:lnTo>
                <a:cubicBezTo>
                  <a:pt x="1950696" y="0"/>
                  <a:pt x="1999274" y="48578"/>
                  <a:pt x="1999274" y="108501"/>
                </a:cubicBezTo>
                <a:lnTo>
                  <a:pt x="1999274" y="2138754"/>
                </a:lnTo>
                <a:cubicBezTo>
                  <a:pt x="1999274" y="2198677"/>
                  <a:pt x="1950696" y="2247255"/>
                  <a:pt x="1890773" y="2247255"/>
                </a:cubicBezTo>
                <a:lnTo>
                  <a:pt x="108501" y="2247255"/>
                </a:lnTo>
                <a:cubicBezTo>
                  <a:pt x="48578" y="2247255"/>
                  <a:pt x="0" y="2198677"/>
                  <a:pt x="0" y="2138754"/>
                </a:cubicBezTo>
                <a:lnTo>
                  <a:pt x="0" y="108501"/>
                </a:lnTo>
                <a:cubicBezTo>
                  <a:pt x="0" y="48578"/>
                  <a:pt x="48578" y="0"/>
                  <a:pt x="108501" y="0"/>
                </a:cubicBezTo>
                <a:close/>
              </a:path>
            </a:pathLst>
          </a:custGeom>
          <a:noFill/>
        </p:spPr>
      </p:pic>
      <p:pic>
        <p:nvPicPr>
          <p:cNvPr id="4" name="Picture 3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5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31378" y="1165193"/>
            <a:ext cx="1900066" cy="1320863"/>
          </a:xfrm>
          <a:custGeom>
            <a:avLst/>
            <a:gdLst/>
            <a:ahLst/>
            <a:cxnLst/>
            <a:rect l="l" t="t" r="r" b="b"/>
            <a:pathLst>
              <a:path w="1999274" h="2247255">
                <a:moveTo>
                  <a:pt x="108501" y="0"/>
                </a:moveTo>
                <a:lnTo>
                  <a:pt x="1890773" y="0"/>
                </a:lnTo>
                <a:cubicBezTo>
                  <a:pt x="1950696" y="0"/>
                  <a:pt x="1999274" y="48578"/>
                  <a:pt x="1999274" y="108501"/>
                </a:cubicBezTo>
                <a:lnTo>
                  <a:pt x="1999274" y="2138754"/>
                </a:lnTo>
                <a:cubicBezTo>
                  <a:pt x="1999274" y="2198677"/>
                  <a:pt x="1950696" y="2247255"/>
                  <a:pt x="1890773" y="2247255"/>
                </a:cubicBezTo>
                <a:lnTo>
                  <a:pt x="108501" y="2247255"/>
                </a:lnTo>
                <a:cubicBezTo>
                  <a:pt x="48578" y="2247255"/>
                  <a:pt x="0" y="2198677"/>
                  <a:pt x="0" y="2138754"/>
                </a:cubicBezTo>
                <a:lnTo>
                  <a:pt x="0" y="108501"/>
                </a:lnTo>
                <a:cubicBezTo>
                  <a:pt x="0" y="48578"/>
                  <a:pt x="48578" y="0"/>
                  <a:pt x="108501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CAB24AE-8072-4C51-A04F-BC0DAD1B70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31377" y="4296449"/>
            <a:ext cx="1900067" cy="1264408"/>
          </a:xfrm>
          <a:custGeom>
            <a:avLst/>
            <a:gdLst/>
            <a:ahLst/>
            <a:cxnLst/>
            <a:rect l="l" t="t" r="r" b="b"/>
            <a:pathLst>
              <a:path w="3064284" h="3064284">
                <a:moveTo>
                  <a:pt x="166483" y="0"/>
                </a:moveTo>
                <a:lnTo>
                  <a:pt x="2897801" y="0"/>
                </a:lnTo>
                <a:cubicBezTo>
                  <a:pt x="2989747" y="0"/>
                  <a:pt x="3064284" y="74537"/>
                  <a:pt x="3064284" y="166483"/>
                </a:cubicBezTo>
                <a:lnTo>
                  <a:pt x="3064284" y="2897801"/>
                </a:lnTo>
                <a:cubicBezTo>
                  <a:pt x="3064284" y="2989747"/>
                  <a:pt x="2989747" y="3064284"/>
                  <a:pt x="2897801" y="3064284"/>
                </a:cubicBezTo>
                <a:lnTo>
                  <a:pt x="166483" y="3064284"/>
                </a:lnTo>
                <a:cubicBezTo>
                  <a:pt x="74537" y="3064284"/>
                  <a:pt x="0" y="2989747"/>
                  <a:pt x="0" y="2897801"/>
                </a:cubicBezTo>
                <a:lnTo>
                  <a:pt x="0" y="166483"/>
                </a:lnTo>
                <a:cubicBezTo>
                  <a:pt x="0" y="74537"/>
                  <a:pt x="74537" y="0"/>
                  <a:pt x="166483" y="0"/>
                </a:cubicBezTo>
                <a:close/>
              </a:path>
            </a:pathLst>
          </a:custGeom>
        </p:spPr>
      </p:pic>
      <p:sp>
        <p:nvSpPr>
          <p:cNvPr id="28" name="Arc 27">
            <a:extLst>
              <a:ext uri="{FF2B5EF4-FFF2-40B4-BE49-F238E27FC236}">
                <a16:creationId xmlns:a16="http://schemas.microsoft.com/office/drawing/2014/main" id="{4D3DC50D-CA0F-48F9-B17E-20D8669AA4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07110" y="5530635"/>
            <a:ext cx="2954278" cy="3939038"/>
          </a:xfrm>
          <a:prstGeom prst="arc">
            <a:avLst>
              <a:gd name="adj1" fmla="val 16200000"/>
              <a:gd name="adj2" fmla="val 20354996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D1B80E9C-CF8A-440B-B8F5-54BF121BF4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64652" y="6066084"/>
            <a:ext cx="1434796" cy="791916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3292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000">
        <p14:flash/>
      </p:transition>
    </mc:Choice>
    <mc:Fallback xmlns="">
      <p:transition advTm="2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4D4BCC-259D-4E08-8DC3-BADBE13F54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314450"/>
            <a:ext cx="2991919" cy="4202483"/>
          </a:xfrm>
        </p:spPr>
        <p:txBody>
          <a:bodyPr>
            <a:norm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What is the TREEHOUSE program?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C78D69-E142-4731-AFC5-8E86F008FCA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410200" y="5334000"/>
            <a:ext cx="990600" cy="914400"/>
          </a:xfrm>
          <a:prstGeom prst="rect">
            <a:avLst/>
          </a:prstGeom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0A6F1ED-4450-4CF9-926F-6D5F27A8F38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4860799"/>
              </p:ext>
            </p:extLst>
          </p:nvPr>
        </p:nvGraphicFramePr>
        <p:xfrm>
          <a:off x="3845719" y="1693069"/>
          <a:ext cx="4443413" cy="3471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01283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000">
        <p14:flash/>
      </p:transition>
    </mc:Choice>
    <mc:Fallback xmlns="">
      <p:transition advTm="2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F522DF-192C-4967-AD57-587576E22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327758"/>
            <a:ext cx="3068119" cy="4202483"/>
          </a:xfrm>
        </p:spPr>
        <p:txBody>
          <a:bodyPr>
            <a:normAutofit/>
          </a:bodyPr>
          <a:lstStyle/>
          <a:p>
            <a:br>
              <a:rPr lang="en-US" dirty="0"/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TREEHOUSE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PROGRAM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4900BD3-9C11-409C-9F9E-07C98D05C92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5578367"/>
              </p:ext>
            </p:extLst>
          </p:nvPr>
        </p:nvGraphicFramePr>
        <p:xfrm>
          <a:off x="3845719" y="1693069"/>
          <a:ext cx="4443413" cy="3471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42662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000">
        <p14:flash/>
      </p:transition>
    </mc:Choice>
    <mc:Fallback xmlns="">
      <p:transition advTm="2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61371E70-80CD-47E0-BBEC-9042C09A68E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</a:blip>
          <a:srcRect l="4727" r="6271" b="-2"/>
          <a:stretch/>
        </p:blipFill>
        <p:spPr>
          <a:xfrm>
            <a:off x="20" y="1"/>
            <a:ext cx="9143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4109A7-0B95-4378-8EF8-3C5564AC2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2" y="1065862"/>
            <a:ext cx="3276598" cy="4726276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Developmental</a:t>
            </a:r>
            <a:br>
              <a:rPr lang="en-US" sz="3600" dirty="0">
                <a:solidFill>
                  <a:srgbClr val="FFFFFF"/>
                </a:solidFill>
              </a:rPr>
            </a:br>
            <a:r>
              <a:rPr lang="en-US" sz="3600" dirty="0">
                <a:solidFill>
                  <a:srgbClr val="FFFFFF"/>
                </a:solidFill>
              </a:rPr>
              <a:t>Coaching</a:t>
            </a: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029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9" name="Content Placeholder 2">
            <a:extLst>
              <a:ext uri="{FF2B5EF4-FFF2-40B4-BE49-F238E27FC236}">
                <a16:creationId xmlns:a16="http://schemas.microsoft.com/office/drawing/2014/main" id="{71FC3A65-E7D3-4AF1-A0A7-2AB7D34D192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7633110"/>
              </p:ext>
            </p:extLst>
          </p:nvPr>
        </p:nvGraphicFramePr>
        <p:xfrm>
          <a:off x="3866534" y="1065862"/>
          <a:ext cx="4308514" cy="4726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180122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000">
        <p14:flash/>
      </p:transition>
    </mc:Choice>
    <mc:Fallback xmlns="">
      <p:transition advTm="2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6" name="Rectangle 79">
            <a:extLst>
              <a:ext uri="{FF2B5EF4-FFF2-40B4-BE49-F238E27FC236}">
                <a16:creationId xmlns:a16="http://schemas.microsoft.com/office/drawing/2014/main" id="{020C988C-FAAD-4B22-8BA7-6B5DEFD8D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73946"/>
            <a:ext cx="3835613" cy="1325563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</a:pPr>
            <a:br>
              <a:rPr lang="en-US" dirty="0">
                <a:latin typeface="Jokerman" panose="04090605060D06020702" pitchFamily="82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TREEHOUSE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3835613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dirty="0">
              <a:latin typeface="Jokerman" panose="04090605060D06020702" pitchFamily="82" charset="0"/>
            </a:endParaRPr>
          </a:p>
          <a:p>
            <a:pPr marL="0" indent="0">
              <a:buNone/>
            </a:pPr>
            <a:r>
              <a:rPr lang="en-US" sz="2800" dirty="0"/>
              <a:t>What questions do you have about your child’s development?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What would you like to get out of this session?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Can you recall one of </a:t>
            </a:r>
            <a:r>
              <a:rPr lang="en-US" sz="2800" i="1" dirty="0"/>
              <a:t>your</a:t>
            </a:r>
            <a:r>
              <a:rPr lang="en-US" sz="2800" dirty="0"/>
              <a:t> favorite early childhood memories? </a:t>
            </a:r>
            <a:r>
              <a:rPr lang="en-US" sz="2200" dirty="0"/>
              <a:t>(Why did I ask you that question?)</a:t>
            </a:r>
          </a:p>
          <a:p>
            <a:endParaRPr lang="en-US" dirty="0"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endParaRPr lang="en-US" dirty="0">
              <a:cs typeface="Arial" panose="020B0604020202020204" pitchFamily="34" charset="0"/>
            </a:endParaRPr>
          </a:p>
          <a:p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</p:txBody>
      </p:sp>
      <p:sp>
        <p:nvSpPr>
          <p:cNvPr id="87" name="Oval 81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64476" y="2507215"/>
            <a:ext cx="710616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" name="Arc 83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432189" flipV="1">
            <a:off x="5078726" y="2452613"/>
            <a:ext cx="4592562" cy="3444422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0BFBD2-85BF-42A6-B712-9658C82829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8313" y="1036727"/>
            <a:ext cx="1802917" cy="1199759"/>
          </a:xfrm>
          <a:custGeom>
            <a:avLst/>
            <a:gdLst/>
            <a:ahLst/>
            <a:cxnLst/>
            <a:rect l="l" t="t" r="r" b="b"/>
            <a:pathLst>
              <a:path w="2185353" h="2064564">
                <a:moveTo>
                  <a:pt x="65529" y="0"/>
                </a:moveTo>
                <a:lnTo>
                  <a:pt x="2119824" y="0"/>
                </a:lnTo>
                <a:cubicBezTo>
                  <a:pt x="2156015" y="0"/>
                  <a:pt x="2185353" y="29338"/>
                  <a:pt x="2185353" y="65529"/>
                </a:cubicBezTo>
                <a:lnTo>
                  <a:pt x="2185353" y="1999035"/>
                </a:lnTo>
                <a:cubicBezTo>
                  <a:pt x="2185353" y="2035226"/>
                  <a:pt x="2156015" y="2064564"/>
                  <a:pt x="2119824" y="2064564"/>
                </a:cubicBezTo>
                <a:lnTo>
                  <a:pt x="65529" y="2064564"/>
                </a:lnTo>
                <a:cubicBezTo>
                  <a:pt x="29338" y="2064564"/>
                  <a:pt x="0" y="2035226"/>
                  <a:pt x="0" y="1999035"/>
                </a:cubicBezTo>
                <a:lnTo>
                  <a:pt x="0" y="65529"/>
                </a:lnTo>
                <a:cubicBezTo>
                  <a:pt x="0" y="29338"/>
                  <a:pt x="29338" y="0"/>
                  <a:pt x="65529" y="0"/>
                </a:cubicBezTo>
                <a:close/>
              </a:path>
            </a:pathLst>
          </a:cu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AAC4C2B-AE74-4870-98B1-3329A30B1F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4444" y="3683488"/>
            <a:ext cx="2240393" cy="1315179"/>
          </a:xfrm>
          <a:custGeom>
            <a:avLst/>
            <a:gdLst/>
            <a:ahLst/>
            <a:cxnLst/>
            <a:rect l="l" t="t" r="r" b="b"/>
            <a:pathLst>
              <a:path w="2185353" h="2064564">
                <a:moveTo>
                  <a:pt x="65529" y="0"/>
                </a:moveTo>
                <a:lnTo>
                  <a:pt x="2119824" y="0"/>
                </a:lnTo>
                <a:cubicBezTo>
                  <a:pt x="2156015" y="0"/>
                  <a:pt x="2185353" y="29338"/>
                  <a:pt x="2185353" y="65529"/>
                </a:cubicBezTo>
                <a:lnTo>
                  <a:pt x="2185353" y="1999035"/>
                </a:lnTo>
                <a:cubicBezTo>
                  <a:pt x="2185353" y="2035226"/>
                  <a:pt x="2156015" y="2064564"/>
                  <a:pt x="2119824" y="2064564"/>
                </a:cubicBezTo>
                <a:lnTo>
                  <a:pt x="65529" y="2064564"/>
                </a:lnTo>
                <a:cubicBezTo>
                  <a:pt x="29338" y="2064564"/>
                  <a:pt x="0" y="2035226"/>
                  <a:pt x="0" y="1999035"/>
                </a:cubicBezTo>
                <a:lnTo>
                  <a:pt x="0" y="65529"/>
                </a:lnTo>
                <a:cubicBezTo>
                  <a:pt x="0" y="29338"/>
                  <a:pt x="29338" y="0"/>
                  <a:pt x="65529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1164115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533" y="320675"/>
            <a:ext cx="8555615" cy="1325563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br>
              <a:rPr lang="en-US" sz="1200" dirty="0">
                <a:latin typeface="Jokerman" panose="04090605060D06020702" pitchFamily="82" charset="0"/>
              </a:rPr>
            </a:br>
            <a:br>
              <a:rPr lang="en-US" sz="1200" dirty="0">
                <a:latin typeface="Jokerman" panose="04090605060D06020702" pitchFamily="82" charset="0"/>
              </a:rPr>
            </a:br>
            <a:br>
              <a:rPr lang="en-US" sz="1200" dirty="0">
                <a:latin typeface="Jokerman" panose="04090605060D06020702" pitchFamily="82" charset="0"/>
              </a:rPr>
            </a:br>
            <a:br>
              <a:rPr lang="en-US" sz="1200" dirty="0">
                <a:latin typeface="Jokerman" panose="04090605060D06020702" pitchFamily="82" charset="0"/>
              </a:rPr>
            </a:br>
            <a:br>
              <a:rPr lang="en-US" sz="1200" dirty="0">
                <a:latin typeface="Jokerman" panose="04090605060D06020702" pitchFamily="82" charset="0"/>
              </a:rPr>
            </a:br>
            <a:br>
              <a:rPr lang="en-US" sz="1200" dirty="0">
                <a:latin typeface="Jokerman" panose="04090605060D06020702" pitchFamily="82" charset="0"/>
              </a:rPr>
            </a:br>
            <a:r>
              <a:rPr lang="en-US" u="sng" dirty="0"/>
              <a:t>Basic TREE Concepts </a:t>
            </a:r>
            <a:br>
              <a:rPr lang="en-US" sz="1200" u="sng" dirty="0"/>
            </a:br>
            <a:br>
              <a:rPr lang="en-US" sz="1200" dirty="0">
                <a:latin typeface="Andy" panose="03080602030302030203" pitchFamily="66" charset="0"/>
              </a:rPr>
            </a:br>
            <a:endParaRPr lang="en-US" sz="1200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1C2F8F6-F6F3-447F-ADC1-B4E590368F0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9641482"/>
              </p:ext>
            </p:extLst>
          </p:nvPr>
        </p:nvGraphicFramePr>
        <p:xfrm>
          <a:off x="293534" y="1825625"/>
          <a:ext cx="8555615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397544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4">
            <a:extLst>
              <a:ext uri="{FF2B5EF4-FFF2-40B4-BE49-F238E27FC236}">
                <a16:creationId xmlns:a16="http://schemas.microsoft.com/office/drawing/2014/main" id="{1CD81A2A-6ED4-4EF4-A14C-912D31E148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4045020" cy="1325563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br>
              <a:rPr lang="en-US" sz="1100" dirty="0">
                <a:latin typeface="Jokerman" panose="04090605060D06020702" pitchFamily="82" charset="0"/>
              </a:rPr>
            </a:br>
            <a:br>
              <a:rPr lang="en-US" sz="1100" dirty="0">
                <a:latin typeface="Jokerman" panose="04090605060D06020702" pitchFamily="82" charset="0"/>
              </a:rPr>
            </a:br>
            <a:br>
              <a:rPr lang="en-US" sz="1100" dirty="0">
                <a:latin typeface="Jokerman" panose="04090605060D06020702" pitchFamily="82" charset="0"/>
              </a:rPr>
            </a:br>
            <a:br>
              <a:rPr lang="en-US" sz="1100" dirty="0">
                <a:latin typeface="Jokerman" panose="04090605060D06020702" pitchFamily="82" charset="0"/>
              </a:rPr>
            </a:br>
            <a:br>
              <a:rPr lang="en-US" sz="1100" dirty="0">
                <a:latin typeface="Jokerman" panose="04090605060D06020702" pitchFamily="82" charset="0"/>
              </a:rPr>
            </a:br>
            <a:br>
              <a:rPr lang="en-US" sz="1100" dirty="0">
                <a:latin typeface="Jokerman" panose="04090605060D06020702" pitchFamily="82" charset="0"/>
              </a:rPr>
            </a:br>
            <a:r>
              <a:rPr lang="en-US" sz="3600" u="sng" dirty="0"/>
              <a:t>Basic TREE Concepts </a:t>
            </a:r>
            <a:br>
              <a:rPr lang="en-US" sz="1100" u="sng" dirty="0"/>
            </a:br>
            <a:br>
              <a:rPr lang="en-US" sz="1100" dirty="0">
                <a:latin typeface="Andy" panose="03080602030302030203" pitchFamily="66" charset="0"/>
              </a:rPr>
            </a:br>
            <a:endParaRPr lang="en-US" sz="1100" dirty="0"/>
          </a:p>
        </p:txBody>
      </p:sp>
      <p:sp>
        <p:nvSpPr>
          <p:cNvPr id="42" name="Freeform: Shape 36">
            <a:extLst>
              <a:ext uri="{FF2B5EF4-FFF2-40B4-BE49-F238E27FC236}">
                <a16:creationId xmlns:a16="http://schemas.microsoft.com/office/drawing/2014/main" id="{1661932C-CA15-4E17-B115-FAE7CBEE47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48992" y="1"/>
            <a:ext cx="866357" cy="625027"/>
          </a:xfrm>
          <a:custGeom>
            <a:avLst/>
            <a:gdLst>
              <a:gd name="connsiteX0" fmla="*/ 4784 w 1155142"/>
              <a:gd name="connsiteY0" fmla="*/ 0 h 625027"/>
              <a:gd name="connsiteX1" fmla="*/ 1150358 w 1155142"/>
              <a:gd name="connsiteY1" fmla="*/ 0 h 625027"/>
              <a:gd name="connsiteX2" fmla="*/ 1155142 w 1155142"/>
              <a:gd name="connsiteY2" fmla="*/ 47456 h 625027"/>
              <a:gd name="connsiteX3" fmla="*/ 577571 w 1155142"/>
              <a:gd name="connsiteY3" fmla="*/ 625027 h 625027"/>
              <a:gd name="connsiteX4" fmla="*/ 0 w 1155142"/>
              <a:gd name="connsiteY4" fmla="*/ 47456 h 62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625027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5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Content Placeholder 3">
            <a:extLst>
              <a:ext uri="{FF2B5EF4-FFF2-40B4-BE49-F238E27FC236}">
                <a16:creationId xmlns:a16="http://schemas.microsoft.com/office/drawing/2014/main" id="{7BA33AC9-87F1-4376-B0E0-4D2B15C047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4045020" cy="4351338"/>
          </a:xfrm>
        </p:spPr>
        <p:txBody>
          <a:bodyPr>
            <a:normAutofit/>
          </a:bodyPr>
          <a:lstStyle/>
          <a:p>
            <a:r>
              <a:rPr lang="en-US" sz="2400" dirty="0"/>
              <a:t>Talking and reading to your young child promote language development and school readiness</a:t>
            </a:r>
          </a:p>
          <a:p>
            <a:endParaRPr lang="en-US" sz="2400" dirty="0"/>
          </a:p>
          <a:p>
            <a:r>
              <a:rPr lang="en-US" sz="2400" dirty="0"/>
              <a:t>Playing and having fun together builds your child’s ability to deal with stressful events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8590ADD5-9383-4D3D-9047-3DA2593CC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06138" y="3423959"/>
            <a:ext cx="405617" cy="540822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Graphic 7" descr="Books">
            <a:extLst>
              <a:ext uri="{FF2B5EF4-FFF2-40B4-BE49-F238E27FC236}">
                <a16:creationId xmlns:a16="http://schemas.microsoft.com/office/drawing/2014/main" id="{20DC887F-E786-44B2-898A-53D5C79EC5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15388" y="1689117"/>
            <a:ext cx="2835788" cy="2835788"/>
          </a:xfrm>
          <a:custGeom>
            <a:avLst/>
            <a:gdLst/>
            <a:ahLst/>
            <a:cxnLst/>
            <a:rect l="l" t="t" r="r" b="b"/>
            <a:pathLst>
              <a:path w="4114800" h="5712488">
                <a:moveTo>
                  <a:pt x="133155" y="0"/>
                </a:moveTo>
                <a:lnTo>
                  <a:pt x="3981645" y="0"/>
                </a:lnTo>
                <a:cubicBezTo>
                  <a:pt x="4055184" y="0"/>
                  <a:pt x="4114800" y="59616"/>
                  <a:pt x="4114800" y="133155"/>
                </a:cubicBezTo>
                <a:lnTo>
                  <a:pt x="4114800" y="5579333"/>
                </a:lnTo>
                <a:cubicBezTo>
                  <a:pt x="4114800" y="5652872"/>
                  <a:pt x="4055184" y="5712488"/>
                  <a:pt x="3981645" y="5712488"/>
                </a:cubicBezTo>
                <a:lnTo>
                  <a:pt x="133155" y="5712488"/>
                </a:lnTo>
                <a:cubicBezTo>
                  <a:pt x="59616" y="5712488"/>
                  <a:pt x="0" y="5652872"/>
                  <a:pt x="0" y="5579333"/>
                </a:cubicBezTo>
                <a:lnTo>
                  <a:pt x="0" y="133155"/>
                </a:lnTo>
                <a:cubicBezTo>
                  <a:pt x="0" y="59616"/>
                  <a:pt x="59616" y="0"/>
                  <a:pt x="133155" y="0"/>
                </a:cubicBezTo>
                <a:close/>
              </a:path>
            </a:pathLst>
          </a:custGeom>
        </p:spPr>
      </p:pic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DABE3E45-88CF-45D8-8D40-C773324D9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62201" y="1"/>
            <a:ext cx="1550211" cy="162187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49CD1692-827B-4C8D-B4A1-134FD04CF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104058" y="1027906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B91ECDA9-56DC-4270-8F33-01C5637B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463438">
            <a:off x="5592435" y="5166682"/>
            <a:ext cx="1376793" cy="2024785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75F47824-961D-465D-84F9-EAE11BC61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07145" y="6033795"/>
            <a:ext cx="1493298" cy="824205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FEC9DA3E-C1D7-472D-B7C0-F71AE41FB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8772" y="5519196"/>
            <a:ext cx="1005228" cy="1338805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8091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4672</TotalTime>
  <Words>1495</Words>
  <Application>Microsoft Office PowerPoint</Application>
  <PresentationFormat>On-screen Show (4:3)</PresentationFormat>
  <Paragraphs>360</Paragraphs>
  <Slides>37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45" baseType="lpstr">
      <vt:lpstr>Andy</vt:lpstr>
      <vt:lpstr>Arial</vt:lpstr>
      <vt:lpstr>Calibri</vt:lpstr>
      <vt:lpstr>Helvetica Neue Medium</vt:lpstr>
      <vt:lpstr>Jokerman</vt:lpstr>
      <vt:lpstr>Wingdings</vt:lpstr>
      <vt:lpstr>Office Theme</vt:lpstr>
      <vt:lpstr>Custom Design</vt:lpstr>
      <vt:lpstr>TREEHOUSE PROGRAM</vt:lpstr>
      <vt:lpstr>grow your kids:  </vt:lpstr>
      <vt:lpstr>grow your kids:  </vt:lpstr>
      <vt:lpstr>What is the TREEHOUSE program?</vt:lpstr>
      <vt:lpstr> TREEHOUSE PROGRAM </vt:lpstr>
      <vt:lpstr>Developmental Coaching</vt:lpstr>
      <vt:lpstr> TREEHOUSE </vt:lpstr>
      <vt:lpstr>      Basic TREE Concepts   </vt:lpstr>
      <vt:lpstr>      Basic TREE Concepts   </vt:lpstr>
      <vt:lpstr> TREEHOUSE</vt:lpstr>
      <vt:lpstr>  TREEHOUSE</vt:lpstr>
      <vt:lpstr>CHILD DEVELOPMENT PROCESS</vt:lpstr>
      <vt:lpstr> TREEHOUSE </vt:lpstr>
      <vt:lpstr>  TREEHOUSE </vt:lpstr>
      <vt:lpstr>  TREEHOUSE </vt:lpstr>
      <vt:lpstr>  TREEHOUSE</vt:lpstr>
      <vt:lpstr>TREEHOUSE  TALK</vt:lpstr>
      <vt:lpstr> TREEHOUSE  TALK </vt:lpstr>
      <vt:lpstr>  TREEHOUSE </vt:lpstr>
      <vt:lpstr> TREEHOUSE </vt:lpstr>
      <vt:lpstr>  TREEHOUSE </vt:lpstr>
      <vt:lpstr> TREEHOUSE READ </vt:lpstr>
      <vt:lpstr>  TREEHOUSE </vt:lpstr>
      <vt:lpstr> TREEHOUSE</vt:lpstr>
      <vt:lpstr>CHILD DEVELOPMENT PROCESS</vt:lpstr>
      <vt:lpstr>TREEHOUSE</vt:lpstr>
      <vt:lpstr>CHILD DEVELOPMENT PROCESS</vt:lpstr>
      <vt:lpstr> TREEHOUSE</vt:lpstr>
      <vt:lpstr>  TREEHOUSE </vt:lpstr>
      <vt:lpstr>  TREEHOUSE </vt:lpstr>
      <vt:lpstr>  TREEHOUSE </vt:lpstr>
      <vt:lpstr>CHILD DEVELOPMENT PROCESS</vt:lpstr>
      <vt:lpstr> TREEHOUSE  </vt:lpstr>
      <vt:lpstr> TREEHOUSE </vt:lpstr>
      <vt:lpstr> TREEHOUSE </vt:lpstr>
      <vt:lpstr>TREEHOUSE Billing</vt:lpstr>
      <vt:lpstr> TREEHOUSE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TREEHOUSE PROGRAM</dc:title>
  <dc:creator>Ken</dc:creator>
  <cp:lastModifiedBy>Ken</cp:lastModifiedBy>
  <cp:revision>41</cp:revision>
  <dcterms:created xsi:type="dcterms:W3CDTF">2020-10-09T00:04:29Z</dcterms:created>
  <dcterms:modified xsi:type="dcterms:W3CDTF">2023-07-09T16:48:04Z</dcterms:modified>
</cp:coreProperties>
</file>