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9388475" cy="71024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95A59C-DD02-420D-8B68-C3AB973770BA}" v="2" dt="2026-10-12T14:05:42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922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 practical steps for the primary care pediatrician: screen, recognize red flags, start intervention immediately, refer for diagnosis, manage co-occurring conditions, complete the medical and genetic workup, and support the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AAP recommends universal, autism-specific screening at the 18- and 24-month visits. The M-CHAT-R/F is a validated parent questionnaire. The RITA-T is a well-studied interactive tool pediatricians can use for early identification.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Early identification requires recognizing early social communication delays and behavioral patterns. Track social milestones at every visit.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foundational principle of pediatric management: therapy should begin the moment a delay is identified. Children under age 3 should be referred immediately to the Maryland Infants and Toddlers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CASSI = Center for Autism Services, Science and Innovation. You can initiate referrals to specialists who use gold-standard tools like the ADOS-2 to establish a formal diagnosis.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co-occurring issues include sleep disturbances, severe food selectivity or gastrointestinal issues, ADHD, anxiety, and wandering behaviors.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child is identified as having ASD, a pediatric workup includes ruling out underlying genetic or medical causes. VUS = variants of uncertain significance.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hyperlink" Target="https://referral.mditp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diatrician talking with a parent and toddler in an exam room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4702" y="456596"/>
            <a:ext cx="4772978" cy="556464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280160"/>
            <a:ext cx="5394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Diagnosis &amp; Management of the Young Child with Autism Spectrum Disorder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74904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guide for pediatricians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502920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Roula Choueiri, MD, FAAP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Paul Rogers, MD, MBA, FAAP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diatrician reviewing a screening checklist with a parent and toddle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72399" y="703814"/>
            <a:ext cx="4201065" cy="527429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5486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1280160" y="41148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Universal Screening Milestones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37160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AAP recommends universal, autism-specific screening at two well-child visits: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194560"/>
            <a:ext cx="2834640" cy="1554480"/>
          </a:xfrm>
          <a:prstGeom prst="roundRect">
            <a:avLst>
              <a:gd name="adj" fmla="val 8824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48640" y="224028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E36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60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749040" y="2194560"/>
            <a:ext cx="2834640" cy="1554480"/>
          </a:xfrm>
          <a:prstGeom prst="roundRect">
            <a:avLst>
              <a:gd name="adj" fmla="val 8824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749040" y="224028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E36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600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11480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Validated tools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4615131"/>
            <a:ext cx="6675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M-CHAT-R/F</a:t>
            </a: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parent questionnaire (Modified Checklist for Autism in Toddlers, Revised with Follow-Up) to gauge early risk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LILYA-T</a:t>
            </a:r>
            <a:r>
              <a:rPr lang="en-US" sz="15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-Lively Autism Screening Test in Young Children; a well-studied interactive tool for the office based on the Rapid Interactive Screening Test for Autism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oddler hand flapping in a playroom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54880" y="41148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Concerns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10642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110642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754880" y="141732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Delays in Social communication 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074920" y="2395728"/>
            <a:ext cx="6309360" cy="0"/>
          </a:xfrm>
          <a:prstGeom prst="line">
            <a:avLst/>
          </a:prstGeom>
          <a:noFill/>
          <a:ln w="254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800600" y="2103120"/>
            <a:ext cx="585216" cy="585216"/>
          </a:xfrm>
          <a:prstGeom prst="ellipse">
            <a:avLst/>
          </a:prstGeom>
          <a:solidFill>
            <a:srgbClr val="0F4C5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4800600" y="21031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mo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2807209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Decreased facial expressions</a:t>
            </a:r>
            <a:endParaRPr lang="en-US" sz="1600" b="1" dirty="0"/>
          </a:p>
        </p:txBody>
      </p:sp>
      <p:sp>
        <p:nvSpPr>
          <p:cNvPr id="11" name="Shape 8"/>
          <p:cNvSpPr/>
          <p:nvPr/>
        </p:nvSpPr>
        <p:spPr>
          <a:xfrm>
            <a:off x="7040880" y="2103120"/>
            <a:ext cx="585216" cy="585216"/>
          </a:xfrm>
          <a:prstGeom prst="ellipse">
            <a:avLst/>
          </a:prstGeom>
          <a:solidFill>
            <a:srgbClr val="0F4C5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040880" y="21031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6357668" y="2829637"/>
            <a:ext cx="2185934" cy="1147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Decreased or no response to name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Delay in use of gestures</a:t>
            </a:r>
            <a:endParaRPr lang="en-US" sz="1600" b="1" dirty="0"/>
          </a:p>
        </p:txBody>
      </p:sp>
      <p:sp>
        <p:nvSpPr>
          <p:cNvPr id="14" name="Shape 11"/>
          <p:cNvSpPr/>
          <p:nvPr/>
        </p:nvSpPr>
        <p:spPr>
          <a:xfrm>
            <a:off x="9281160" y="2103120"/>
            <a:ext cx="585216" cy="585216"/>
          </a:xfrm>
          <a:prstGeom prst="ellipse">
            <a:avLst/>
          </a:prstGeom>
          <a:solidFill>
            <a:srgbClr val="0F4C5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9281160" y="21031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mo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8837676" y="2843784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in  spontaneous two-word phrases</a:t>
            </a:r>
            <a:endParaRPr lang="en-US" sz="1600" b="1" dirty="0"/>
          </a:p>
        </p:txBody>
      </p:sp>
      <p:sp>
        <p:nvSpPr>
          <p:cNvPr id="17" name="Shape 14"/>
          <p:cNvSpPr/>
          <p:nvPr/>
        </p:nvSpPr>
        <p:spPr>
          <a:xfrm>
            <a:off x="4754880" y="4069080"/>
            <a:ext cx="6858000" cy="2240280"/>
          </a:xfrm>
          <a:prstGeom prst="roundRect">
            <a:avLst>
              <a:gd name="adj" fmla="val 4898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5029200" y="425196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Restrictive or repetitive behaviors</a:t>
            </a:r>
            <a:endParaRPr lang="en-US" sz="1900" dirty="0"/>
          </a:p>
        </p:txBody>
      </p:sp>
      <p:sp>
        <p:nvSpPr>
          <p:cNvPr id="19" name="Text 16"/>
          <p:cNvSpPr txBox="1"/>
          <p:nvPr/>
        </p:nvSpPr>
        <p:spPr>
          <a:xfrm>
            <a:off x="5029200" y="475488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 motor movements (hand flapping, rocking)</a:t>
            </a:r>
            <a:endParaRPr lang="en-US" sz="1600" b="1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Intense sensory sensitivities</a:t>
            </a:r>
            <a:endParaRPr lang="en-US" sz="1600" b="1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Distress over minor changes in routine</a:t>
            </a:r>
            <a:endParaRPr lang="en-US" sz="1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rapist playing with blocks with a toddle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27675" y="1370372"/>
            <a:ext cx="3821502" cy="425784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5486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1280160" y="36576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Intervene Now — Never Wait for a Diagnosis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600200"/>
            <a:ext cx="6583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Therapy should begin the moment a delay is identified. Do not hold care for a formal, often lengthy, diagnostic evaluation. Early referral leverages early neuroplasticity</a:t>
            </a:r>
            <a:r>
              <a:rPr lang="en-US" sz="16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788920"/>
            <a:ext cx="6583680" cy="3566160"/>
          </a:xfrm>
          <a:prstGeom prst="roundRect">
            <a:avLst>
              <a:gd name="adj" fmla="val 3846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68680" y="2971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age 3? Refer immediately to</a:t>
            </a:r>
            <a:r>
              <a:rPr lang="en-US" sz="1400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33756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Maryland Infants &amp; Toddlers Program (MITP)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384048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6F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of Special Education · 200 West Baltimore Street, Baltimore, MD 21201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68680" y="4480560"/>
            <a:ext cx="411480" cy="41148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4583430"/>
            <a:ext cx="205740" cy="2057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463040" y="448056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(410) 767-0244  or  800-535-0182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68680" y="5047488"/>
            <a:ext cx="411480" cy="41148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0" y="5150358"/>
            <a:ext cx="205740" cy="2057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5047488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Fax (410) 333-8165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868680" y="5614416"/>
            <a:ext cx="411480" cy="41148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5717286"/>
            <a:ext cx="205740" cy="205740"/>
          </a:xfrm>
          <a:prstGeom prst="rect">
            <a:avLst/>
          </a:prstGeom>
        </p:spPr>
      </p:pic>
      <p:sp>
        <p:nvSpPr>
          <p:cNvPr id="19" name="Text 13">
            <a:hlinkClick r:id="rId7"/>
          </p:cNvPr>
          <p:cNvSpPr txBox="1"/>
          <p:nvPr/>
        </p:nvSpPr>
        <p:spPr>
          <a:xfrm>
            <a:off x="1463040" y="5614416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referral.mditp.org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linician conducting a play-based assessment with a child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0936" y="1369538"/>
            <a:ext cx="3398807" cy="37631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54880" y="411480"/>
            <a:ext cx="6217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 for Diagnostic Evaluation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10642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110642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754880" y="1357798"/>
            <a:ext cx="597810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no blood test exists, formal  diagnosis requires specific observation measures based on the DSM-5-TR. You can initiate referral to specialists. They may use the Autism Diagnostic Observation Schedule (ADOS-2) to establish a formal diagnosis</a:t>
            </a:r>
            <a:endParaRPr lang="en-US" sz="1500" b="1" dirty="0"/>
          </a:p>
        </p:txBody>
      </p:sp>
      <p:sp>
        <p:nvSpPr>
          <p:cNvPr id="7" name="Text 4"/>
          <p:cNvSpPr txBox="1"/>
          <p:nvPr/>
        </p:nvSpPr>
        <p:spPr>
          <a:xfrm>
            <a:off x="4754880" y="265176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Major diagnostic centers in Maryland</a:t>
            </a:r>
            <a:endParaRPr lang="en-US" sz="2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125888"/>
              </p:ext>
            </p:extLst>
          </p:nvPr>
        </p:nvGraphicFramePr>
        <p:xfrm>
          <a:off x="4666891" y="3154680"/>
          <a:ext cx="6945989" cy="2633472"/>
        </p:xfrm>
        <a:graphic>
          <a:graphicData uri="http://schemas.openxmlformats.org/drawingml/2006/table">
            <a:tbl>
              <a:tblPr/>
              <a:tblGrid>
                <a:gridCol w="5117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F2A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Kennedy Krieger Institute — CASSI</a:t>
                      </a:r>
                      <a:endParaRPr lang="en-US" sz="1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6F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b="1" dirty="0">
                          <a:solidFill>
                            <a:srgbClr val="0F4C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443-923-7630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6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F2A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University of Maryland Children's Hospital / UMMC</a:t>
                      </a:r>
                      <a:endParaRPr lang="en-US" sz="1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b="1" dirty="0">
                          <a:solidFill>
                            <a:srgbClr val="0F4C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410-328-5887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F2A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Children's National Hospital — Center for Autism Spectrum Disorders</a:t>
                      </a:r>
                      <a:endParaRPr lang="en-US" sz="1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6F0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b="1" dirty="0">
                          <a:solidFill>
                            <a:srgbClr val="0F4C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888-884-3227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6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F2A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Mount Washington Pediatric Hospital — Autism Spectrum Center</a:t>
                      </a:r>
                      <a:endParaRPr lang="en-US" sz="1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400" b="1" dirty="0">
                          <a:solidFill>
                            <a:srgbClr val="0F4C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410-578-5041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diatrician playing with a child while parent watche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09559" y="1014495"/>
            <a:ext cx="3951761" cy="470099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5486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1280160" y="41148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Co-Occurring Conditions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37160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Autism rarely presents in isolation. Actively screen for and treat comorbidities — addressing them frequently improves overall function and quality of life.</a:t>
            </a:r>
            <a:endParaRPr lang="en-US" sz="1600" b="1" dirty="0"/>
          </a:p>
        </p:txBody>
      </p:sp>
      <p:sp>
        <p:nvSpPr>
          <p:cNvPr id="7" name="Shape 4"/>
          <p:cNvSpPr/>
          <p:nvPr/>
        </p:nvSpPr>
        <p:spPr>
          <a:xfrm>
            <a:off x="548640" y="256032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2761488"/>
            <a:ext cx="603504" cy="603504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6" y="2912364"/>
            <a:ext cx="301752" cy="30175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63040" y="256032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 disturbances</a:t>
            </a:r>
            <a:endParaRPr lang="en-US" b="1" dirty="0"/>
          </a:p>
        </p:txBody>
      </p:sp>
      <p:sp>
        <p:nvSpPr>
          <p:cNvPr id="11" name="Shape 7"/>
          <p:cNvSpPr/>
          <p:nvPr/>
        </p:nvSpPr>
        <p:spPr>
          <a:xfrm>
            <a:off x="3931920" y="256032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4114800" y="2761488"/>
            <a:ext cx="603504" cy="603504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676" y="2912364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846320" y="256032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selectivity / GI issues</a:t>
            </a:r>
            <a:endParaRPr lang="en-US" dirty="0"/>
          </a:p>
        </p:txBody>
      </p:sp>
      <p:sp>
        <p:nvSpPr>
          <p:cNvPr id="15" name="Shape 10"/>
          <p:cNvSpPr/>
          <p:nvPr/>
        </p:nvSpPr>
        <p:spPr>
          <a:xfrm>
            <a:off x="548640" y="379476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31520" y="3995928"/>
            <a:ext cx="603504" cy="603504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396" y="4146804"/>
            <a:ext cx="301752" cy="30175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463040" y="37947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ADHD</a:t>
            </a:r>
            <a:endParaRPr lang="en-US" dirty="0"/>
          </a:p>
        </p:txBody>
      </p:sp>
      <p:sp>
        <p:nvSpPr>
          <p:cNvPr id="19" name="Shape 13"/>
          <p:cNvSpPr/>
          <p:nvPr/>
        </p:nvSpPr>
        <p:spPr>
          <a:xfrm>
            <a:off x="3931920" y="379476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4114800" y="3995928"/>
            <a:ext cx="603504" cy="603504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676" y="414680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846320" y="379476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Anxiety</a:t>
            </a:r>
            <a:endParaRPr lang="en-US" dirty="0"/>
          </a:p>
        </p:txBody>
      </p:sp>
      <p:sp>
        <p:nvSpPr>
          <p:cNvPr id="23" name="Shape 16"/>
          <p:cNvSpPr/>
          <p:nvPr/>
        </p:nvSpPr>
        <p:spPr>
          <a:xfrm>
            <a:off x="548640" y="502920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E6F0EF"/>
          </a:solidFill>
          <a:ln w="12700">
            <a:solidFill>
              <a:srgbClr val="E6F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731520" y="5230368"/>
            <a:ext cx="603504" cy="603504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396" y="538124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463040" y="50292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Wandering (elopement)</a:t>
            </a:r>
            <a:endParaRPr lang="en-US" dirty="0"/>
          </a:p>
        </p:txBody>
      </p:sp>
      <p:sp>
        <p:nvSpPr>
          <p:cNvPr id="27" name="Shape 19"/>
          <p:cNvSpPr/>
          <p:nvPr/>
        </p:nvSpPr>
        <p:spPr>
          <a:xfrm>
            <a:off x="3931920" y="5029200"/>
            <a:ext cx="3154680" cy="1005840"/>
          </a:xfrm>
          <a:prstGeom prst="roundRect">
            <a:avLst>
              <a:gd name="adj" fmla="val 10909"/>
            </a:avLst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0"/>
          <p:cNvSpPr/>
          <p:nvPr/>
        </p:nvSpPr>
        <p:spPr>
          <a:xfrm>
            <a:off x="4114800" y="5230368"/>
            <a:ext cx="603504" cy="603504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5676" y="5381244"/>
            <a:ext cx="301752" cy="301752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4846320" y="50292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via therapy or targeted medication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NA double helix and laboratory sequencing equipmen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23774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5176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Medical &amp; Genetic Workup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1064240" y="2734056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11064240" y="2734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48640" y="3611880"/>
            <a:ext cx="640080" cy="64008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3771900"/>
            <a:ext cx="320040" cy="3200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36118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 first-line testing</a:t>
            </a:r>
            <a:endParaRPr lang="en-US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43484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Chromosomal microarray or exome sequencing — especially with global developmental delay or intellectual disability.</a:t>
            </a:r>
            <a:endParaRPr lang="en-US" sz="1600" b="1" dirty="0"/>
          </a:p>
        </p:txBody>
      </p:sp>
      <p:sp>
        <p:nvSpPr>
          <p:cNvPr id="10" name="Shape 6"/>
          <p:cNvSpPr/>
          <p:nvPr/>
        </p:nvSpPr>
        <p:spPr>
          <a:xfrm>
            <a:off x="4297680" y="3611880"/>
            <a:ext cx="640080" cy="64008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700" y="3771900"/>
            <a:ext cx="320040" cy="32004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074920" y="36118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newborn screen</a:t>
            </a:r>
            <a:endParaRPr lang="en-US" dirty="0"/>
          </a:p>
        </p:txBody>
      </p:sp>
      <p:sp>
        <p:nvSpPr>
          <p:cNvPr id="13" name="Text 8"/>
          <p:cNvSpPr txBox="1"/>
          <p:nvPr/>
        </p:nvSpPr>
        <p:spPr>
          <a:xfrm>
            <a:off x="4297680" y="443484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newborn metabolic screening results are reviewed and recorded</a:t>
            </a: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8046720" y="3611880"/>
            <a:ext cx="640080" cy="64008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6740" y="3771900"/>
            <a:ext cx="320040" cy="3200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823960" y="36118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Involve a genetic counselor</a:t>
            </a:r>
            <a:endParaRPr lang="en-US" dirty="0"/>
          </a:p>
        </p:txBody>
      </p:sp>
      <p:sp>
        <p:nvSpPr>
          <p:cNvPr id="17" name="Text 11"/>
          <p:cNvSpPr txBox="1"/>
          <p:nvPr/>
        </p:nvSpPr>
        <p:spPr>
          <a:xfrm>
            <a:off x="8046720" y="443484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are data-heavy and Variant of Uncertain Significance (VUS) are common; a certified counselor helps families interpret results and plan next steps</a:t>
            </a:r>
            <a:r>
              <a:rPr lang="en-US" sz="14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diatrician meeting with parents holding their toddle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43800" y="920903"/>
            <a:ext cx="4352026" cy="510763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502920"/>
            <a:ext cx="566928" cy="566928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548640" y="502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1280160" y="41148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4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the Family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i="1" dirty="0">
                <a:solidFill>
                  <a:srgbClr val="E36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the family as the primary unit of care.</a:t>
            </a:r>
            <a:endParaRPr lang="en-US" b="1" dirty="0"/>
          </a:p>
        </p:txBody>
      </p:sp>
      <p:sp>
        <p:nvSpPr>
          <p:cNvPr id="7" name="Shape 4"/>
          <p:cNvSpPr/>
          <p:nvPr/>
        </p:nvSpPr>
        <p:spPr>
          <a:xfrm>
            <a:off x="548640" y="2103120"/>
            <a:ext cx="731520" cy="73152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286000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20116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Mitigate diagnostic stress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1508760" y="2450592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families through the emotional impact and grief of a new diagnosis.</a:t>
            </a:r>
            <a:endParaRPr lang="en-US" sz="1600" b="1" dirty="0"/>
          </a:p>
        </p:txBody>
      </p:sp>
      <p:sp>
        <p:nvSpPr>
          <p:cNvPr id="11" name="Shape 7"/>
          <p:cNvSpPr/>
          <p:nvPr/>
        </p:nvSpPr>
        <p:spPr>
          <a:xfrm>
            <a:off x="548640" y="3566160"/>
            <a:ext cx="731520" cy="73152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749040"/>
            <a:ext cx="365760" cy="3657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47472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 to support networks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3913632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mentorship, local support groups, and family counseling to prevent caregiver burnout.</a:t>
            </a:r>
            <a:endParaRPr lang="en-US" sz="1600" b="1" dirty="0"/>
          </a:p>
        </p:txBody>
      </p:sp>
      <p:sp>
        <p:nvSpPr>
          <p:cNvPr id="15" name="Shape 10"/>
          <p:cNvSpPr/>
          <p:nvPr/>
        </p:nvSpPr>
        <p:spPr>
          <a:xfrm>
            <a:off x="548640" y="5029200"/>
            <a:ext cx="731520" cy="731520"/>
          </a:xfrm>
          <a:prstGeom prst="ellipse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5212080"/>
            <a:ext cx="365760" cy="3657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08760" y="493776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Empower parent-mediated therapy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1508760" y="5376672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5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programs so parents confidently use behavioral strategies at home — improving long-term outcomes.</a:t>
            </a:r>
            <a:endParaRPr lang="en-US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4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209169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every child at 18 and 24 months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297680" y="164592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572000" y="192024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0" y="2091690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7200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 to MITP at the first sign of delay — don't wait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8046720" y="164592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8321040" y="192024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490" y="2091690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32104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 for a formal multidisciplinary diagnosis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02336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822960" y="429768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10" y="4469130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22960" y="5120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for and treat co-occurring conditions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4297680" y="402336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4572000" y="429768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3450" y="4469130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572000" y="5120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the genetic workup with counseling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8046720" y="4023360"/>
            <a:ext cx="3474720" cy="2057400"/>
          </a:xfrm>
          <a:prstGeom prst="roundRect">
            <a:avLst>
              <a:gd name="adj" fmla="val 6667"/>
            </a:avLst>
          </a:prstGeom>
          <a:solidFill>
            <a:srgbClr val="0A3642"/>
          </a:solidFill>
          <a:ln w="12700">
            <a:solidFill>
              <a:srgbClr val="0A36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8321040" y="4297680"/>
            <a:ext cx="685800" cy="6858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2490" y="4469130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321040" y="5120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and empower the whole family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4371</TotalTime>
  <Words>769</Words>
  <Application>Microsoft Office PowerPoint</Application>
  <PresentationFormat>Widescreen</PresentationFormat>
  <Paragraphs>98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Diagnosis and Management of the Young Child with ASD</dc:title>
  <dc:subject>PptxGenJS Presentation</dc:subject>
  <dc:creator>PptxGenJS</dc:creator>
  <cp:lastModifiedBy>Paul Rogers</cp:lastModifiedBy>
  <cp:revision>4</cp:revision>
  <cp:lastPrinted>2026-10-12T14:05:58Z</cp:lastPrinted>
  <dcterms:created xsi:type="dcterms:W3CDTF">2026-09-30T19:22:51Z</dcterms:created>
  <dcterms:modified xsi:type="dcterms:W3CDTF">2026-10-12T14:23:39Z</dcterms:modified>
</cp:coreProperties>
</file>